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85" r:id="rId3"/>
    <p:sldId id="257" r:id="rId4"/>
    <p:sldId id="284" r:id="rId5"/>
    <p:sldId id="258" r:id="rId6"/>
    <p:sldId id="259" r:id="rId7"/>
    <p:sldId id="260" r:id="rId8"/>
    <p:sldId id="261" r:id="rId9"/>
    <p:sldId id="262" r:id="rId10"/>
    <p:sldId id="263" r:id="rId11"/>
    <p:sldId id="283" r:id="rId12"/>
    <p:sldId id="281" r:id="rId13"/>
    <p:sldId id="282" r:id="rId14"/>
    <p:sldId id="277" r:id="rId15"/>
    <p:sldId id="265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990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8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4B4954EC-05EB-34CF-72C7-935907E0FEC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4CE004D-AE56-7A51-9C46-0579B3604CB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51FB05-6E69-401E-9AC7-88397E1A5108}" type="datetimeFigureOut">
              <a:rPr lang="ru-RU" smtClean="0">
                <a:latin typeface="Arial" panose="020B0604020202020204" pitchFamily="34" charset="0"/>
              </a:rPr>
              <a:t>02.07.2026</a:t>
            </a:fld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A93406F3-4A66-1F47-46ED-486CF17A0A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CCA0130C-F6F2-522C-B28A-FF74AB6F7F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67678-E8C2-4767-A2B1-72B275ABB4BE}" type="slidenum">
              <a:rPr lang="ru-RU" smtClean="0">
                <a:latin typeface="Arial" panose="020B0604020202020204" pitchFamily="34" charset="0"/>
              </a:rPr>
              <a:t>‹#›</a:t>
            </a:fld>
            <a:endParaRPr lang="ru-RU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488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AA1A2-C1BD-4C3A-AB90-186AF6FD39C6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BAED5-8F91-46D0-9DC6-D8DC3507E9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90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BAED5-8F91-46D0-9DC6-D8DC3507E96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32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30B4380-DD23-439F-EFC2-57E13D0B7B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D22B3FF-D2AC-2A43-5FA6-26DCF48F4B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C82D849-D2B0-514C-113C-975AD4E5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154E8C2-6E35-66C2-D9FE-65F389840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8B522EC-1E59-618E-100B-0AC223E98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836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23D2B27-EEB9-6036-A09A-BC258FFD5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C73149B-42AF-DB75-46C1-E95B291DBF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8C11241-020B-1DF3-DA6B-EE9DD88B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94850CF-D6F8-F60F-FB98-B3FD30B9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FE54EC-EDE0-38BF-55B5-021AE9EC8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06DBD2B-227C-B844-6E28-A758E492E8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B2775BD-821C-4F8F-6876-F005A3FA9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59223A4-20B6-7FF9-045D-234A08A9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EA127BB-2C5B-B50B-5FF9-C20863A58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51960D-0927-AFEE-48B0-0958659FD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239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2D906C0-5AB1-B757-BE9A-6873449EC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CC6A902-5291-038D-88EE-7FE2E7F42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BF8FE53-6F0F-4CE4-9724-A0F93AEE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8D6663-D0EC-366E-66C7-53227FBE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DA5CBDE-1C00-7A63-6065-350C7816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62EC1B0-C386-4CB8-AEA1-42C1967DB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AF2E8775-AF7E-EB71-8A77-38D0DA245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01B7CE-6002-3907-4069-B56A31B1A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32E335-851F-2FAD-9B49-9BB6F4AC0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995929-4B47-393D-E0EC-189D3E1CB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277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19F968-D2E3-143A-BCAA-79C0DC8C4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E039592-1672-8E26-545C-2129521ABB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A846F68-FCF0-DDF2-CE8A-852D3B3E7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C87543A6-ED52-762D-CCBE-FB93A195C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18A2822-8696-E27D-C66E-A9DE050D5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BDC9843-759D-BB26-6657-34D296FF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00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AC090A-6017-D29F-9841-C9073FC56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A9097C1-0892-CD73-A695-99420D3CD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D30B87AF-38A2-275A-E852-6D2E1BF13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079EB8F3-7EE3-BCFC-A65D-705586B671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2AFA958-36DD-4868-A1D4-AA95E77C61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A79ABA8-3786-1C56-3542-1E7B2F4CA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AEA7C030-E966-38EE-858D-7EDB8645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03DDB681-0C21-EDFF-7B07-F0A2A63C8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573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6A4AD19-04E2-18B0-416F-1B4FB4F5A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F51F029A-015B-9B46-1BA9-3E7F94A65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F84BA0AD-9F5A-77F1-FBB2-4420824E0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282E588-C1FD-6039-5188-77B4BD3F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479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7D31397E-990D-5783-9507-B5DB4A344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972CDBE-4E12-1480-F208-C3E2CC715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F079DC78-31BC-F1B7-0F76-5892EC67A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02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875F31-420A-1086-59C9-8C8E8E375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7AB25F9-0365-CFB4-15DD-49D83A8B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F274A89E-CEB5-0CF3-7BE6-A404E4B68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B54887C-DAB8-0E9A-A33F-BA588F934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90861C7-510B-3CE0-4E8D-6A6CD6C81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23E1ACA-90F1-D022-FF99-8FA732898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63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C8471A-FC71-E346-C9B8-4BD504542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509DC8A3-D3C1-0AFA-290F-680DEEA4C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5DE33973-2950-07A8-C996-1F0F05B40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D846148B-C300-FF1A-0907-73AC87CC0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99F-5FA9-407F-9CAF-6D14AFD71092}" type="datetimeFigureOut">
              <a:rPr lang="ru-RU" smtClean="0"/>
              <a:t>02.07.2026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1160B1D0-AA9A-E34C-17AB-AE2386FB0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F9C61CA-0E10-57A3-EF3F-2B3BFAE0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DF8B0C-5BA9-4B76-9F2A-39A3BBBFE9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8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6E7AD41-6C9B-8EC2-A868-74DAB27E2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09C31DC6-1A5B-8083-70FF-1623AADF5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73ECCB9-909C-AAA3-05FE-FD4F0B6D4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C3A5D99F-5FA9-407F-9CAF-6D14AFD71092}" type="datetimeFigureOut">
              <a:rPr lang="ru-RU" smtClean="0"/>
              <a:pPr/>
              <a:t>02.07.2026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9B4305E-F2A5-8FC0-F114-C6887B7B81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8C8CD86-83A4-F843-7698-C7579BF92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EDF8B0C-5BA9-4B76-9F2A-39A3BBBFE91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741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microsoft.com/office/2007/relationships/hdphoto" Target="../media/hdphoto19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microsoft.com/office/2007/relationships/hdphoto" Target="../media/hdphoto2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52.png"/><Relationship Id="rId4" Type="http://schemas.openxmlformats.org/officeDocument/2006/relationships/image" Target="../media/image5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jpeg"/><Relationship Id="rId3" Type="http://schemas.openxmlformats.org/officeDocument/2006/relationships/image" Target="../media/image24.png"/><Relationship Id="rId7" Type="http://schemas.microsoft.com/office/2007/relationships/hdphoto" Target="../media/hdphoto8.wdp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1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3" Type="http://schemas.openxmlformats.org/officeDocument/2006/relationships/image" Target="../media/image36.png"/><Relationship Id="rId7" Type="http://schemas.microsoft.com/office/2007/relationships/hdphoto" Target="../media/hdphoto14.wdp"/><Relationship Id="rId12" Type="http://schemas.openxmlformats.org/officeDocument/2006/relationships/image" Target="../media/image4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microsoft.com/office/2007/relationships/hdphoto" Target="../media/hdphoto16.wdp"/><Relationship Id="rId5" Type="http://schemas.microsoft.com/office/2007/relationships/hdphoto" Target="../media/hdphoto13.wdp"/><Relationship Id="rId15" Type="http://schemas.microsoft.com/office/2007/relationships/hdphoto" Target="../media/hdphoto18.wdp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microsoft.com/office/2007/relationships/hdphoto" Target="../media/hdphoto15.wdp"/><Relationship Id="rId1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580395D-8712-A44A-C51C-7D567EF62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2258" y="2627311"/>
            <a:ext cx="10119742" cy="860425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Анализ </a:t>
            </a:r>
            <a:r>
              <a:rPr lang="ru-RU" b="1" dirty="0" smtClean="0"/>
              <a:t>карданных передач</a:t>
            </a:r>
            <a:br>
              <a:rPr lang="ru-RU" b="1" dirty="0" smtClean="0"/>
            </a:br>
            <a:r>
              <a:rPr lang="ru-RU" b="1" dirty="0" smtClean="0"/>
              <a:t>трансмиссий конкурентов</a:t>
            </a:r>
            <a:endParaRPr lang="ru-RU" b="1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8C692E8E-6B1E-059C-A1C3-B79EE13C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25" y="1887349"/>
            <a:ext cx="1096516" cy="163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2518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FE20172-70CA-91D1-4C7D-34291DED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CDB7B1-BA26-4D27-9C10-E2C86777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4850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</a:t>
            </a:r>
            <a:r>
              <a:rPr lang="en-US" sz="2500" b="1" dirty="0" smtClean="0"/>
              <a:t>Polaris</a:t>
            </a:r>
            <a:r>
              <a:rPr lang="ru-RU" sz="2500" b="1" dirty="0" smtClean="0"/>
              <a:t> </a:t>
            </a:r>
            <a:r>
              <a:rPr lang="en-US" sz="2500" b="1" dirty="0"/>
              <a:t>SPORTSMAN 850</a:t>
            </a:r>
            <a:endParaRPr lang="ru-RU" sz="25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75B7CE5-27A4-552C-DBA8-735FA6EF0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727" y="990725"/>
            <a:ext cx="3371846" cy="11239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F8225C6-D919-F207-6ECA-96E0EAFB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9033" y="990725"/>
            <a:ext cx="1700617" cy="11239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7011FC0-C621-86E7-35DB-20568980F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008" y="2114674"/>
            <a:ext cx="3397334" cy="210547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D7166EB-BD2F-EC13-96E4-ADE6DA02AD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2008" y="4248726"/>
            <a:ext cx="3399675" cy="25524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264F05-071E-549B-F4C9-0FC51E5F64B2}"/>
              </a:ext>
            </a:extLst>
          </p:cNvPr>
          <p:cNvSpPr txBox="1"/>
          <p:nvPr/>
        </p:nvSpPr>
        <p:spPr>
          <a:xfrm>
            <a:off x="6804468" y="4220152"/>
            <a:ext cx="47980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</a:t>
            </a:r>
            <a:r>
              <a:rPr lang="ru-RU" b="1" dirty="0" smtClean="0">
                <a:latin typeface="Arial" panose="020B0604020202020204" pitchFamily="34" charset="0"/>
              </a:rPr>
              <a:t>крестовинами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4226F66F-CEC9-C7B3-5F4A-BE840B7FEA5D}"/>
              </a:ext>
            </a:extLst>
          </p:cNvPr>
          <p:cNvSpPr/>
          <p:nvPr/>
        </p:nvSpPr>
        <p:spPr>
          <a:xfrm>
            <a:off x="3923420" y="1032780"/>
            <a:ext cx="2291841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B6ED06A7-8BBB-DA14-BBE2-F73BFC312238}"/>
              </a:ext>
            </a:extLst>
          </p:cNvPr>
          <p:cNvSpPr/>
          <p:nvPr/>
        </p:nvSpPr>
        <p:spPr>
          <a:xfrm>
            <a:off x="262812" y="1032779"/>
            <a:ext cx="3545761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E331257-BCDC-3D36-0D95-2BB58C3070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58673" y1="13146" x2="75566" y2="12441"/>
                        <a14:foregroundMark x1="39065" y1="19718" x2="29713" y2="124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0307" y="5199735"/>
            <a:ext cx="2391849" cy="153684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C6F05F7-775F-72C0-8D4C-69DED7DD5F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9795" y="1876733"/>
            <a:ext cx="1795722" cy="1975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04468" y="895780"/>
            <a:ext cx="5308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крестовинами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483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FE20172-70CA-91D1-4C7D-34291DEDA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49"/>
          <a:stretch/>
        </p:blipFill>
        <p:spPr bwMode="auto">
          <a:xfrm>
            <a:off x="7385320" y="4298183"/>
            <a:ext cx="3107518" cy="237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CDB7B1-BA26-4D27-9C10-E2C86777F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04850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</a:t>
            </a:r>
            <a:r>
              <a:rPr lang="en-US" sz="2500" b="1" dirty="0"/>
              <a:t>HONDA TRX680</a:t>
            </a:r>
            <a:endParaRPr lang="ru-RU" sz="2500" b="1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D264F05-071E-549B-F4C9-0FC51E5F64B2}"/>
              </a:ext>
            </a:extLst>
          </p:cNvPr>
          <p:cNvSpPr txBox="1"/>
          <p:nvPr/>
        </p:nvSpPr>
        <p:spPr>
          <a:xfrm>
            <a:off x="6804468" y="4201679"/>
            <a:ext cx="4654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крутящего момента к переднему редуктору производится через </a:t>
            </a:r>
            <a:r>
              <a:rPr lang="ru-RU" b="1" dirty="0" smtClean="0">
                <a:latin typeface="Arial" panose="020B0604020202020204" pitchFamily="34" charset="0"/>
              </a:rPr>
              <a:t>шлицевые </a:t>
            </a:r>
            <a:r>
              <a:rPr lang="ru-RU" b="1" dirty="0">
                <a:latin typeface="Arial" panose="020B0604020202020204" pitchFamily="34" charset="0"/>
              </a:rPr>
              <a:t>муфты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49437" y="886683"/>
            <a:ext cx="5575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</a:t>
            </a:r>
            <a:r>
              <a:rPr lang="ru-RU" b="1" dirty="0" smtClean="0">
                <a:latin typeface="Arial" panose="020B0604020202020204" pitchFamily="34" charset="0"/>
              </a:rPr>
              <a:t>крестовиной и шлицевой муфты</a:t>
            </a:r>
            <a:endParaRPr lang="ru-RU" b="1" dirty="0">
              <a:latin typeface="Arial" panose="020B0604020202020204" pitchFamily="34" charset="0"/>
            </a:endParaRPr>
          </a:p>
        </p:txBody>
      </p:sp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5" y="815656"/>
            <a:ext cx="5545640" cy="277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93" y="4051717"/>
            <a:ext cx="5027532" cy="250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4226F66F-CEC9-C7B3-5F4A-BE840B7FEA5D}"/>
              </a:ext>
            </a:extLst>
          </p:cNvPr>
          <p:cNvSpPr/>
          <p:nvPr/>
        </p:nvSpPr>
        <p:spPr>
          <a:xfrm rot="19764406">
            <a:off x="4428893" y="5630210"/>
            <a:ext cx="1602594" cy="552634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B6ED06A7-8BBB-DA14-BBE2-F73BFC312238}"/>
              </a:ext>
            </a:extLst>
          </p:cNvPr>
          <p:cNvSpPr/>
          <p:nvPr/>
        </p:nvSpPr>
        <p:spPr>
          <a:xfrm rot="18845252">
            <a:off x="1187280" y="2031671"/>
            <a:ext cx="2978706" cy="777792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70" y="1945352"/>
            <a:ext cx="2419350" cy="181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2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2EF918-B345-FD05-B319-A8226510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103" y="18256"/>
            <a:ext cx="11119448" cy="66278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Русская механика </a:t>
            </a:r>
            <a:r>
              <a:rPr lang="ru-RU" sz="2500" b="1" dirty="0" smtClean="0"/>
              <a:t>РМ</a:t>
            </a:r>
            <a:r>
              <a:rPr lang="en-US" sz="2500" b="1" dirty="0"/>
              <a:t>650-2</a:t>
            </a:r>
            <a:endParaRPr lang="ru-RU" sz="2500" b="1" dirty="0"/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C50CDBE9-1C45-6FEF-59DA-6343B179A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2373216" y="971994"/>
            <a:ext cx="7403785" cy="3890940"/>
          </a:xfrm>
          <a:prstGeom prst="rect">
            <a:avLst/>
          </a:prstGeom>
        </p:spPr>
      </p:pic>
      <p:sp>
        <p:nvSpPr>
          <p:cNvPr id="6" name="Объект 2">
            <a:extLst>
              <a:ext uri="{FF2B5EF4-FFF2-40B4-BE49-F238E27FC236}">
                <a16:creationId xmlns="" xmlns:a16="http://schemas.microsoft.com/office/drawing/2014/main" id="{E97D96A7-CB41-94CA-E352-E2E6FECC2F96}"/>
              </a:ext>
            </a:extLst>
          </p:cNvPr>
          <p:cNvSpPr txBox="1">
            <a:spLocks/>
          </p:cNvSpPr>
          <p:nvPr/>
        </p:nvSpPr>
        <p:spPr>
          <a:xfrm>
            <a:off x="101600" y="5153891"/>
            <a:ext cx="11947019" cy="1601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Передача крутящего момента к заднему редуктору производится с помощью карданного вала с </a:t>
            </a:r>
            <a:r>
              <a:rPr lang="ru-RU" sz="1800" dirty="0" err="1" smtClean="0"/>
              <a:t>ШРУСами</a:t>
            </a:r>
            <a:endParaRPr lang="ru-RU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/>
              <a:t>Угол работы ШРУС составляет 8,6</a:t>
            </a:r>
            <a:r>
              <a:rPr lang="ru-RU" sz="1800" b="1" dirty="0" smtClean="0">
                <a:sym typeface="Symbol" panose="05050102010706020507" pitchFamily="18" charset="2"/>
              </a:rPr>
              <a:t></a:t>
            </a:r>
            <a:endParaRPr lang="ru-RU" sz="1800" b="1" dirty="0">
              <a:sym typeface="Symbol" panose="05050102010706020507" pitchFamily="18" charset="2"/>
            </a:endParaRPr>
          </a:p>
          <a:p>
            <a:pPr marL="0" indent="0" algn="ctr">
              <a:buNone/>
            </a:pPr>
            <a:r>
              <a:rPr lang="ru-RU" sz="1800" dirty="0"/>
              <a:t>Передача крутящего момента к переднему редуктору производится с помощью карданного вала с </a:t>
            </a:r>
            <a:r>
              <a:rPr lang="ru-RU" sz="1800" dirty="0" err="1" smtClean="0"/>
              <a:t>ШРУСами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Угол работы ШРУС составляет 27,2</a:t>
            </a:r>
            <a:r>
              <a:rPr lang="ru-RU" sz="1800" b="1" dirty="0" smtClean="0">
                <a:sym typeface="Symbol" panose="05050102010706020507" pitchFamily="18" charset="2"/>
              </a:rPr>
              <a:t></a:t>
            </a:r>
            <a:endParaRPr lang="ru-RU" sz="1800" b="1" dirty="0">
              <a:sym typeface="Symbol" panose="05050102010706020507" pitchFamily="18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F81D8E3D-20DE-039E-EF35-9DCF304A7AB0}"/>
              </a:ext>
            </a:extLst>
          </p:cNvPr>
          <p:cNvSpPr/>
          <p:nvPr/>
        </p:nvSpPr>
        <p:spPr>
          <a:xfrm>
            <a:off x="6221352" y="2447986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FBDABA4D-E6FD-BF17-CC77-7498E402EA1E}"/>
              </a:ext>
            </a:extLst>
          </p:cNvPr>
          <p:cNvSpPr/>
          <p:nvPr/>
        </p:nvSpPr>
        <p:spPr>
          <a:xfrm>
            <a:off x="3210692" y="2259298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8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C30476-E5CB-65C4-611E-91E189737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51" y="0"/>
            <a:ext cx="11335109" cy="681037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Русская механика </a:t>
            </a:r>
            <a:r>
              <a:rPr lang="ru-RU" sz="2500" b="1" dirty="0" smtClean="0"/>
              <a:t>РМ800Т</a:t>
            </a:r>
            <a:endParaRPr lang="ru-RU" sz="25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33640D-2D99-A283-4CF8-0965537F0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286" y="681037"/>
            <a:ext cx="8078127" cy="4526206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="" xmlns:a16="http://schemas.microsoft.com/office/drawing/2014/main" id="{72D9308E-073B-4DB1-108D-7D8B8289D4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5326743"/>
            <a:ext cx="12192000" cy="1531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dirty="0"/>
              <a:t>Передача крутящего момента к заднему редуктору производится с помощью карданного вала с </a:t>
            </a:r>
            <a:r>
              <a:rPr lang="ru-RU" sz="1800" dirty="0" err="1" smtClean="0"/>
              <a:t>ШРУСами</a:t>
            </a:r>
            <a:endParaRPr lang="ru-RU" sz="18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1800" b="1" dirty="0"/>
              <a:t>Угол работы ШРУС составляет </a:t>
            </a:r>
            <a:r>
              <a:rPr lang="ru-RU" sz="1800" b="1" dirty="0" smtClean="0"/>
              <a:t>16</a:t>
            </a:r>
            <a:r>
              <a:rPr lang="ru-RU" sz="1800" b="1" dirty="0" smtClean="0">
                <a:sym typeface="Symbol" panose="05050102010706020507" pitchFamily="18" charset="2"/>
              </a:rPr>
              <a:t></a:t>
            </a:r>
            <a:endParaRPr lang="ru-RU" sz="1800" b="1" dirty="0">
              <a:sym typeface="Symbol" panose="05050102010706020507" pitchFamily="18" charset="2"/>
            </a:endParaRPr>
          </a:p>
          <a:p>
            <a:pPr marL="0" indent="0" algn="ctr">
              <a:buNone/>
            </a:pPr>
            <a:r>
              <a:rPr lang="ru-RU" sz="1800" dirty="0"/>
              <a:t>Передача крутящего момента к переднему редуктору производится с помощью карданного вала с </a:t>
            </a:r>
            <a:r>
              <a:rPr lang="ru-RU" sz="1800" dirty="0" smtClean="0"/>
              <a:t>ШРУС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Угол работы ШРУС составляет 3,6</a:t>
            </a:r>
            <a:r>
              <a:rPr lang="ru-RU" sz="1800" b="1" dirty="0" smtClean="0">
                <a:sym typeface="Symbol" panose="05050102010706020507" pitchFamily="18" charset="2"/>
              </a:rPr>
              <a:t></a:t>
            </a:r>
            <a:endParaRPr lang="ru-RU" sz="1800" b="1" dirty="0">
              <a:sym typeface="Symbol" panose="05050102010706020507" pitchFamily="18" charset="2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1800" dirty="0"/>
          </a:p>
        </p:txBody>
      </p:sp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1CC79804-2E37-EB55-8306-1BC6AD914733}"/>
              </a:ext>
            </a:extLst>
          </p:cNvPr>
          <p:cNvSpPr/>
          <p:nvPr/>
        </p:nvSpPr>
        <p:spPr>
          <a:xfrm>
            <a:off x="2526560" y="2534411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308C5A14-783C-CFA9-E586-F8638F88645B}"/>
              </a:ext>
            </a:extLst>
          </p:cNvPr>
          <p:cNvSpPr/>
          <p:nvPr/>
        </p:nvSpPr>
        <p:spPr>
          <a:xfrm>
            <a:off x="6369518" y="2679414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90157" y="2111185"/>
            <a:ext cx="4368637" cy="1508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"/>
          <a:stretch/>
        </p:blipFill>
        <p:spPr bwMode="auto">
          <a:xfrm>
            <a:off x="85725" y="3706842"/>
            <a:ext cx="1231485" cy="109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9" y="757237"/>
            <a:ext cx="1231485" cy="107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01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741304E-9D31-E944-A6D2-0B1F6EAA8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681037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Русская механика </a:t>
            </a:r>
            <a:r>
              <a:rPr lang="ru-RU" sz="2500" b="1" dirty="0" smtClean="0"/>
              <a:t>ТЕРМИТ</a:t>
            </a:r>
            <a:endParaRPr lang="ru-RU" sz="25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86CD121-1D2B-D014-6A68-E57B3D97E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94" y="5603946"/>
            <a:ext cx="11922826" cy="1254054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1800" dirty="0"/>
              <a:t>Передача крутящего момента к </a:t>
            </a:r>
            <a:r>
              <a:rPr lang="ru-RU" sz="1800" dirty="0" smtClean="0"/>
              <a:t>проходному и заднему редуктору производится </a:t>
            </a:r>
            <a:r>
              <a:rPr lang="ru-RU" sz="1800" dirty="0"/>
              <a:t>с помощью карданных валов с </a:t>
            </a:r>
            <a:r>
              <a:rPr lang="ru-RU" sz="1800" dirty="0" err="1" smtClean="0"/>
              <a:t>ШРУСами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Максимальный угол работы ШРУС составляет 14</a:t>
            </a:r>
            <a:r>
              <a:rPr lang="ru-RU" sz="1800" b="1" dirty="0" smtClean="0">
                <a:sym typeface="Symbol" panose="05050102010706020507" pitchFamily="18" charset="2"/>
              </a:rPr>
              <a:t> (к </a:t>
            </a:r>
            <a:r>
              <a:rPr lang="ru-RU" sz="1800" b="1" dirty="0">
                <a:sym typeface="Symbol" panose="05050102010706020507" pitchFamily="18" charset="2"/>
              </a:rPr>
              <a:t>заднему </a:t>
            </a:r>
            <a:r>
              <a:rPr lang="ru-RU" sz="1800" b="1" dirty="0" smtClean="0">
                <a:sym typeface="Symbol" panose="05050102010706020507" pitchFamily="18" charset="2"/>
              </a:rPr>
              <a:t>3,2) </a:t>
            </a:r>
            <a:endParaRPr lang="ru-RU" sz="1800" b="1" dirty="0">
              <a:sym typeface="Symbol" panose="05050102010706020507" pitchFamily="18" charset="2"/>
            </a:endParaRPr>
          </a:p>
          <a:p>
            <a:pPr marL="0" indent="0" algn="ctr">
              <a:buNone/>
            </a:pPr>
            <a:r>
              <a:rPr lang="ru-RU" sz="1800" dirty="0"/>
              <a:t>Передача крутящего момента к переднему редуктору производится с помощью карданного вала с </a:t>
            </a:r>
            <a:r>
              <a:rPr lang="ru-RU" sz="1800" dirty="0" err="1" smtClean="0"/>
              <a:t>ШРУСами</a:t>
            </a:r>
            <a:endParaRPr lang="ru-RU" sz="1800" dirty="0"/>
          </a:p>
          <a:p>
            <a:pPr marL="0" indent="0" algn="ctr">
              <a:buNone/>
            </a:pPr>
            <a:r>
              <a:rPr lang="ru-RU" sz="1800" b="1" dirty="0"/>
              <a:t>Угол работы ШРУС составляет 2,5</a:t>
            </a:r>
            <a:r>
              <a:rPr lang="ru-RU" sz="1800" b="1" dirty="0" smtClean="0">
                <a:sym typeface="Symbol" panose="05050102010706020507" pitchFamily="18" charset="2"/>
              </a:rPr>
              <a:t></a:t>
            </a:r>
            <a:endParaRPr lang="ru-RU" sz="1800" dirty="0">
              <a:sym typeface="Symbol" panose="05050102010706020507" pitchFamily="18" charset="2"/>
            </a:endParaRPr>
          </a:p>
          <a:p>
            <a:pPr marL="0" indent="0" algn="ctr">
              <a:buNone/>
            </a:pPr>
            <a:endParaRPr lang="ru-RU" sz="1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79FAF4-5CE1-BA9A-25F0-CE1219F41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0" y="1104576"/>
            <a:ext cx="9757229" cy="4320806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="" xmlns:a16="http://schemas.microsoft.com/office/drawing/2014/main" id="{233BFB1A-EAE3-D476-CC67-BE2A9F6D84ED}"/>
              </a:ext>
            </a:extLst>
          </p:cNvPr>
          <p:cNvSpPr/>
          <p:nvPr/>
        </p:nvSpPr>
        <p:spPr>
          <a:xfrm>
            <a:off x="4855649" y="2810044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="" xmlns:a16="http://schemas.microsoft.com/office/drawing/2014/main" id="{DECA1AF9-5272-B892-A10F-06751FBBA022}"/>
              </a:ext>
            </a:extLst>
          </p:cNvPr>
          <p:cNvSpPr/>
          <p:nvPr/>
        </p:nvSpPr>
        <p:spPr>
          <a:xfrm>
            <a:off x="7519021" y="2959520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027CA720-3B09-7C6D-FCCE-2C4378C93F3F}"/>
              </a:ext>
            </a:extLst>
          </p:cNvPr>
          <p:cNvSpPr/>
          <p:nvPr/>
        </p:nvSpPr>
        <p:spPr>
          <a:xfrm>
            <a:off x="1452045" y="2599587"/>
            <a:ext cx="2173184" cy="93895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"/>
          <a:stretch/>
        </p:blipFill>
        <p:spPr bwMode="auto">
          <a:xfrm>
            <a:off x="10664617" y="4054181"/>
            <a:ext cx="1231485" cy="109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8801" y="1104576"/>
            <a:ext cx="1231485" cy="107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914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751CFA2-A8E6-8AA1-A6B0-42D1CFC08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8753"/>
            <a:ext cx="12192000" cy="33250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Сравнительная таблица карданных </a:t>
            </a:r>
            <a:r>
              <a:rPr lang="ru-RU" sz="3200" b="1" dirty="0" smtClean="0"/>
              <a:t>передач</a:t>
            </a:r>
            <a:endParaRPr lang="ru-RU" sz="3200" b="1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EF9C9460-AB00-2054-136C-A6E9D1CF2D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828828"/>
              </p:ext>
            </p:extLst>
          </p:nvPr>
        </p:nvGraphicFramePr>
        <p:xfrm>
          <a:off x="0" y="662784"/>
          <a:ext cx="12211050" cy="58042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3175">
                  <a:extLst>
                    <a:ext uri="{9D8B030D-6E8A-4147-A177-3AD203B41FA5}">
                      <a16:colId xmlns="" xmlns:a16="http://schemas.microsoft.com/office/drawing/2014/main" val="4076386987"/>
                    </a:ext>
                  </a:extLst>
                </a:gridCol>
                <a:gridCol w="1647825">
                  <a:extLst>
                    <a:ext uri="{9D8B030D-6E8A-4147-A177-3AD203B41FA5}">
                      <a16:colId xmlns="" xmlns:a16="http://schemas.microsoft.com/office/drawing/2014/main" val="1446574649"/>
                    </a:ext>
                  </a:extLst>
                </a:gridCol>
                <a:gridCol w="504825"/>
                <a:gridCol w="2676525">
                  <a:extLst>
                    <a:ext uri="{9D8B030D-6E8A-4147-A177-3AD203B41FA5}">
                      <a16:colId xmlns="" xmlns:a16="http://schemas.microsoft.com/office/drawing/2014/main" val="1493140011"/>
                    </a:ext>
                  </a:extLst>
                </a:gridCol>
                <a:gridCol w="1800225">
                  <a:extLst>
                    <a:ext uri="{9D8B030D-6E8A-4147-A177-3AD203B41FA5}">
                      <a16:colId xmlns="" xmlns:a16="http://schemas.microsoft.com/office/drawing/2014/main" val="723175347"/>
                    </a:ext>
                  </a:extLst>
                </a:gridCol>
                <a:gridCol w="390525"/>
                <a:gridCol w="2647950">
                  <a:extLst>
                    <a:ext uri="{9D8B030D-6E8A-4147-A177-3AD203B41FA5}">
                      <a16:colId xmlns="" xmlns:a16="http://schemas.microsoft.com/office/drawing/2014/main" val="1787162012"/>
                    </a:ext>
                  </a:extLst>
                </a:gridCol>
              </a:tblGrid>
              <a:tr h="90179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 </a:t>
                      </a:r>
                      <a:r>
                        <a:rPr lang="en-US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ATV</a:t>
                      </a:r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крутящего момента к заднему редуктору</a:t>
                      </a:r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работы заднего </a:t>
                      </a:r>
                      <a:endParaRPr lang="ru-RU" sz="1200" b="1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ru-RU" sz="12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карданного </a:t>
                      </a:r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вала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Передача крутящего момента к переднему редуктору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 работы переднего карданного вала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3150312782"/>
                  </a:ext>
                </a:extLst>
              </a:tr>
              <a:tr h="36101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BRP G1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36101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BRP Can-Am Outlander 6x6 G2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1973387530"/>
                  </a:ext>
                </a:extLst>
              </a:tr>
              <a:tr h="335891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BRP G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13,3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501406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CFMOTO CFORCE 800 HO </a:t>
                      </a:r>
                    </a:p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(X8 H.O.) EPS 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96117669"/>
                  </a:ext>
                </a:extLst>
              </a:tr>
              <a:tr h="36101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STELS ATV 650/800/850 GUEPARD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274977127"/>
                  </a:ext>
                </a:extLst>
              </a:tr>
              <a:tr h="361012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Baltmotors</a:t>
                      </a: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Striker 700 EFI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2570740"/>
                  </a:ext>
                </a:extLst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AODES PATHCROSS 800/1000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4113822984"/>
                  </a:ext>
                </a:extLst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Yamaha Grizzly 700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N/A</a:t>
                      </a:r>
                      <a:endParaRPr lang="ru-RU" sz="105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244570241"/>
                  </a:ext>
                </a:extLst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Polaris SPORTSMAN 850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Крестовины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7869730"/>
                  </a:ext>
                </a:extLst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HONDA TRX680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Крестовина/ Шлицевая муфта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 /</a:t>
                      </a:r>
                      <a:r>
                        <a:rPr lang="en-US" sz="105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Шлицевые муфты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???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Русская механика РМ650-2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8,6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27,2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562372232"/>
                  </a:ext>
                </a:extLst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Русская механика РМ800Т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1</a:t>
                      </a: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6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2565342545"/>
                  </a:ext>
                </a:extLst>
              </a:tr>
              <a:tr h="368268"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Русская механика ТЕРМИТ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ШРУСы</a:t>
                      </a:r>
                      <a:r>
                        <a:rPr lang="ru-RU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r>
                        <a:rPr lang="ru-RU" sz="1050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</a:t>
                      </a:r>
                      <a:endParaRPr lang="ru-RU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="" xmlns:a16="http://schemas.microsoft.com/office/drawing/2014/main" val="3436422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93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EA6751-C28C-8C1C-81F7-D7E20E77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97117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Карданные передачи трансмиссии </a:t>
            </a:r>
            <a:r>
              <a:rPr lang="en-US" sz="2500" b="1" dirty="0"/>
              <a:t>BRP </a:t>
            </a:r>
            <a:r>
              <a:rPr lang="en-US" sz="2500" b="1" dirty="0" smtClean="0"/>
              <a:t>G</a:t>
            </a:r>
            <a:r>
              <a:rPr lang="ru-RU" sz="2500" b="1" dirty="0" smtClean="0"/>
              <a:t>1</a:t>
            </a:r>
            <a:endParaRPr lang="ru-RU" sz="2500" b="1" dirty="0"/>
          </a:p>
        </p:txBody>
      </p:sp>
      <p:pic>
        <p:nvPicPr>
          <p:cNvPr id="3" name="Picture 2" descr="Передній карданний вал Can-am Outlander Renegade 500 800 G1 705400914 -  Vro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77" y="1747390"/>
            <a:ext cx="3672408" cy="356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07" y="1540916"/>
            <a:ext cx="5533070" cy="3768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0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EA6751-C28C-8C1C-81F7-D7E20E77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97117"/>
          </a:xfrm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Карданные передачи трансмиссии </a:t>
            </a:r>
            <a:r>
              <a:rPr lang="en-US" sz="2500" b="1" dirty="0"/>
              <a:t>BRP </a:t>
            </a:r>
            <a:r>
              <a:rPr lang="en-US" sz="2500" b="1" dirty="0" smtClean="0"/>
              <a:t>Can-Am Outlander 6x6 G2</a:t>
            </a:r>
            <a:endParaRPr lang="ru-RU" sz="25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9F5E0C6-0E86-D4A1-B177-2D83FFD0C6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878" y="804851"/>
            <a:ext cx="4839821" cy="2973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0376E8-5B26-442F-C8B4-C98EA5353319}"/>
              </a:ext>
            </a:extLst>
          </p:cNvPr>
          <p:cNvSpPr txBox="1"/>
          <p:nvPr/>
        </p:nvSpPr>
        <p:spPr>
          <a:xfrm>
            <a:off x="6729981" y="3778787"/>
            <a:ext cx="454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2E1BF1B-9098-4687-9CED-5FDEDFCC5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878" y="3886521"/>
            <a:ext cx="4839821" cy="2971479"/>
          </a:xfrm>
          <a:prstGeom prst="rect">
            <a:avLst/>
          </a:prstGeom>
        </p:spPr>
      </p:pic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6CE6B9F9-BFE1-497F-A61C-D54930446BE6}"/>
              </a:ext>
            </a:extLst>
          </p:cNvPr>
          <p:cNvSpPr/>
          <p:nvPr/>
        </p:nvSpPr>
        <p:spPr>
          <a:xfrm rot="20518506">
            <a:off x="905347" y="2535350"/>
            <a:ext cx="1783531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A33A74B-0A0D-9DF1-E674-51E41E38A9B5}"/>
              </a:ext>
            </a:extLst>
          </p:cNvPr>
          <p:cNvSpPr/>
          <p:nvPr/>
        </p:nvSpPr>
        <p:spPr>
          <a:xfrm rot="20112407">
            <a:off x="2670023" y="1713392"/>
            <a:ext cx="1783531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2E3A3B8E-4A38-C274-FB29-2DD8BBD78219}"/>
              </a:ext>
            </a:extLst>
          </p:cNvPr>
          <p:cNvSpPr/>
          <p:nvPr/>
        </p:nvSpPr>
        <p:spPr>
          <a:xfrm rot="20051350">
            <a:off x="4361075" y="4188812"/>
            <a:ext cx="1783531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0A7BDE2-9121-DF47-F4D2-A5678B8E31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2775" y1="71656" x2="72887" y2="76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203185" y="1738788"/>
            <a:ext cx="1749721" cy="17525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DE72578-5DAA-91CC-A356-8F707B477A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0" b="98299" l="0" r="100000">
                        <a14:foregroundMark x1="71014" y1="9014" x2="88084" y2="29252"/>
                        <a14:foregroundMark x1="83414" y1="43197" x2="81643" y2="45068"/>
                        <a14:foregroundMark x1="6441" y1="52211" x2="27375" y2="83844"/>
                        <a14:foregroundMark x1="28663" y1="86054" x2="32528" y2="88776"/>
                        <a14:backgroundMark x1="56522" y1="79762" x2="65378" y2="72109"/>
                        <a14:backgroundMark x1="71014" y1="67687" x2="89855" y2="48299"/>
                        <a14:backgroundMark x1="91465" y1="45068" x2="98873" y2="33844"/>
                        <a14:backgroundMark x1="88567" y1="6633" x2="97585" y2="18027"/>
                        <a14:backgroundMark x1="29147" y1="27891" x2="64251" y2="3571"/>
                        <a14:backgroundMark x1="27053" y1="29762" x2="8535" y2="40476"/>
                        <a14:backgroundMark x1="5636" y1="43707" x2="966" y2="46939"/>
                        <a14:backgroundMark x1="2576" y1="55952" x2="15942" y2="76190"/>
                        <a14:backgroundMark x1="34622" y1="95578" x2="62480" y2="75680"/>
                        <a14:backgroundMark x1="62963" y1="67177" x2="75684" y2="55952"/>
                        <a14:backgroundMark x1="62963" y1="66327" x2="72303" y2="57313"/>
                        <a14:backgroundMark x1="85507" y1="4422" x2="69243" y2="1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8973" y="4947102"/>
            <a:ext cx="2018143" cy="19108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3967" y="771397"/>
            <a:ext cx="5081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задним редукторам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карданных валов с </a:t>
            </a:r>
            <a:r>
              <a:rPr lang="ru-RU" b="1" dirty="0" smtClean="0">
                <a:latin typeface="Arial" panose="020B0604020202020204" pitchFamily="34" charset="0"/>
              </a:rPr>
              <a:t>крестовинами</a:t>
            </a:r>
            <a:endParaRPr lang="ru-RU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540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EA6751-C28C-8C1C-81F7-D7E20E776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697117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ru-RU" sz="2500" b="1" dirty="0" smtClean="0"/>
              <a:t>Карданные передачи трансмиссии </a:t>
            </a:r>
            <a:r>
              <a:rPr lang="en-US" sz="2500" b="1" dirty="0"/>
              <a:t>BRP </a:t>
            </a:r>
            <a:r>
              <a:rPr lang="en-US" sz="2500" b="1" dirty="0" smtClean="0"/>
              <a:t>G3</a:t>
            </a:r>
            <a:endParaRPr lang="ru-RU" sz="25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45" y="3865016"/>
            <a:ext cx="4759505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33" y="1531438"/>
            <a:ext cx="4759506" cy="172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703" y="1531438"/>
            <a:ext cx="2447450" cy="139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909" y="3912345"/>
            <a:ext cx="1800200" cy="148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320525" y="1090098"/>
            <a:ext cx="293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Передний карданный вал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9857" y="3394354"/>
            <a:ext cx="2655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Задний карданный вал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87863" y="2937045"/>
            <a:ext cx="2032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Угол наклона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 13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,3</a:t>
            </a:r>
            <a:r>
              <a:rPr lang="ru-RU" sz="1600" b="1" dirty="0"/>
              <a:t>°</a:t>
            </a:r>
            <a:endParaRPr lang="ru-RU" sz="16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98348" y="5401862"/>
            <a:ext cx="1918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u="sng" dirty="0" smtClean="0">
                <a:latin typeface="Arial" pitchFamily="34" charset="0"/>
                <a:cs typeface="Arial" pitchFamily="34" charset="0"/>
              </a:rPr>
              <a:t>Угол наклона</a:t>
            </a:r>
            <a:r>
              <a:rPr lang="ru-RU" sz="16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7,5</a:t>
            </a:r>
            <a:r>
              <a:rPr lang="ru-RU" sz="1600" b="1" dirty="0" smtClean="0"/>
              <a:t>°</a:t>
            </a:r>
            <a:endParaRPr lang="ru-RU" sz="1600" u="sng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2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2C595B7-D2E4-9845-5E33-7CC8D2FC0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332FBF2-A662-40F4-BE67-5FB96872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7423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/>
              <a:t>Карданные передачи трансмиссии </a:t>
            </a:r>
            <a:r>
              <a:rPr lang="en-US" sz="2800" b="1" dirty="0"/>
              <a:t>CFMOTO CFORCE 800 HO (X8 H.O.) EPS </a:t>
            </a:r>
            <a:endParaRPr lang="ru-RU" sz="28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D7776EF-5154-AF8A-17E4-0EBDF711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42" y="742385"/>
            <a:ext cx="4553893" cy="310418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FD96444-BD03-33B3-847F-9915D2DDFE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535" y="3846568"/>
            <a:ext cx="4445400" cy="30241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745F6D6-C73B-27DD-5A39-AE3A5DE96580}"/>
              </a:ext>
            </a:extLst>
          </p:cNvPr>
          <p:cNvSpPr txBox="1"/>
          <p:nvPr/>
        </p:nvSpPr>
        <p:spPr>
          <a:xfrm>
            <a:off x="6772763" y="3626670"/>
            <a:ext cx="454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8375F0A1-D24A-D2CF-4A56-0ABC3FE69E10}"/>
              </a:ext>
            </a:extLst>
          </p:cNvPr>
          <p:cNvSpPr/>
          <p:nvPr/>
        </p:nvSpPr>
        <p:spPr>
          <a:xfrm rot="20520514">
            <a:off x="2688879" y="2671152"/>
            <a:ext cx="1783531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424C165A-F808-B478-01FB-E752764C4889}"/>
              </a:ext>
            </a:extLst>
          </p:cNvPr>
          <p:cNvSpPr/>
          <p:nvPr/>
        </p:nvSpPr>
        <p:spPr>
          <a:xfrm rot="20542790">
            <a:off x="2497972" y="1761281"/>
            <a:ext cx="1783531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4A15EE51-8BBB-0CD0-1D7B-41A08A03C4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313" y1="19161" x2="65938" y2="7299"/>
                        <a14:foregroundMark x1="36250" y1="25182" x2="27656" y2="17883"/>
                        <a14:foregroundMark x1="34844" y1="7299" x2="46406" y2="40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145466" y="2009390"/>
            <a:ext cx="1798122" cy="15396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73AAF35-E5A6-FED4-258B-F6C8A056A3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0347" y1="13729" x2="48883" y2="6271"/>
                        <a14:foregroundMark x1="55831" y1="6271" x2="80893" y2="15932"/>
                        <a14:foregroundMark x1="82382" y1="19661" x2="86352" y2="21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0667" y="4870549"/>
            <a:ext cx="1267724" cy="1855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0272" y="752334"/>
            <a:ext cx="39603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3717504"/>
            <a:ext cx="1163573" cy="101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98" y="5358665"/>
            <a:ext cx="937676" cy="113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9" y="1362073"/>
            <a:ext cx="1556156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10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6F170C-BD8D-360E-85E0-B0625B2D1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1CBD31-49FD-1914-0457-CC381C77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037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</a:t>
            </a:r>
            <a:r>
              <a:rPr lang="en-US" sz="2500" b="1" dirty="0"/>
              <a:t>STELS ATV 650/800/850 GUEPARD</a:t>
            </a:r>
            <a:endParaRPr lang="ru-RU" sz="25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8C1D661-7B85-4EFE-16BE-E53DD4061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38" y="681037"/>
            <a:ext cx="5649362" cy="31967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E6526C1-536D-3280-5301-E751376B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2" y="3661225"/>
            <a:ext cx="5319534" cy="31967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07CF274-FC5D-E9AA-E4DC-644E2E4E7FEC}"/>
              </a:ext>
            </a:extLst>
          </p:cNvPr>
          <p:cNvSpPr txBox="1"/>
          <p:nvPr/>
        </p:nvSpPr>
        <p:spPr>
          <a:xfrm>
            <a:off x="6810269" y="3712043"/>
            <a:ext cx="4887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</a:t>
            </a:r>
            <a:r>
              <a:rPr lang="ru-RU" b="1" dirty="0" smtClean="0">
                <a:latin typeface="Arial" panose="020B0604020202020204" pitchFamily="34" charset="0"/>
              </a:rPr>
              <a:t>крестовинами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662E9491-B82A-3D95-4DAD-FDA703792993}"/>
              </a:ext>
            </a:extLst>
          </p:cNvPr>
          <p:cNvSpPr/>
          <p:nvPr/>
        </p:nvSpPr>
        <p:spPr>
          <a:xfrm rot="3210080">
            <a:off x="3764226" y="2094086"/>
            <a:ext cx="1459510" cy="745170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60E8BF4A-2345-B8E2-D07A-DC4118DF0CF6}"/>
              </a:ext>
            </a:extLst>
          </p:cNvPr>
          <p:cNvSpPr/>
          <p:nvPr/>
        </p:nvSpPr>
        <p:spPr>
          <a:xfrm rot="2141213">
            <a:off x="3928780" y="4938275"/>
            <a:ext cx="1486315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2D0B46A-56D4-2699-3A93-067C12B7BC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1887" y="1850066"/>
            <a:ext cx="4180296" cy="142484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8346ADC-FECE-BC83-626A-3C97038C3A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893" y1="29916" x2="11364" y2="92269"/>
                        <a14:foregroundMark x1="1860" y1="48739" x2="4959" y2="73445"/>
                        <a14:foregroundMark x1="63740" y1="42017" x2="71178" y2="39496"/>
                        <a14:foregroundMark x1="1136" y1="35798" x2="2893" y2="52941"/>
                        <a14:backgroundMark x1="2169" y1="69748" x2="1136" y2="60504"/>
                        <a14:backgroundMark x1="1136" y1="57983" x2="103" y2="49076"/>
                        <a14:backgroundMark x1="2169" y1="75126" x2="103" y2="30756"/>
                      </a14:backgroundRemoval>
                    </a14:imgEffect>
                  </a14:imgLayer>
                </a14:imgProps>
              </a:ext>
            </a:extLst>
          </a:blip>
          <a:srcRect t="3167"/>
          <a:stretch>
            <a:fillRect/>
          </a:stretch>
        </p:blipFill>
        <p:spPr>
          <a:xfrm>
            <a:off x="7485807" y="4764769"/>
            <a:ext cx="3347731" cy="1992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1886" y="801806"/>
            <a:ext cx="4705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крестовинами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01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A3AA214-A937-4E27-EADE-057F530A8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4DDF812-796E-678D-A6A7-75F6C2B4B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769396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</a:t>
            </a:r>
            <a:r>
              <a:rPr lang="en-US" sz="2500" b="1" dirty="0" err="1" smtClean="0"/>
              <a:t>Baltmotors</a:t>
            </a:r>
            <a:r>
              <a:rPr lang="ru-RU" sz="2500" b="1" dirty="0" smtClean="0"/>
              <a:t> </a:t>
            </a:r>
            <a:r>
              <a:rPr lang="en-US" sz="2500" b="1" dirty="0" smtClean="0"/>
              <a:t>Striker 700 EFI</a:t>
            </a:r>
            <a:endParaRPr lang="ru-RU" sz="25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53210D2-75D1-AB0F-954B-E1E9B354A5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723"/>
            <a:ext cx="3311632" cy="40225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1B09A36-F2BD-18FF-3220-773DBAC0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632" y="1072473"/>
            <a:ext cx="3311632" cy="47130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7FD2EEA-72C3-DE75-7AB5-1A58887C46E3}"/>
              </a:ext>
            </a:extLst>
          </p:cNvPr>
          <p:cNvSpPr txBox="1"/>
          <p:nvPr/>
        </p:nvSpPr>
        <p:spPr>
          <a:xfrm>
            <a:off x="6935222" y="3801299"/>
            <a:ext cx="3985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</a:t>
            </a:r>
            <a:r>
              <a:rPr lang="ru-RU" b="1" dirty="0" err="1" smtClean="0">
                <a:latin typeface="Arial" panose="020B0604020202020204" pitchFamily="34" charset="0"/>
              </a:rPr>
              <a:t>ШРУСами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2A19050D-A34C-E349-6EE5-442C31EE13F9}"/>
              </a:ext>
            </a:extLst>
          </p:cNvPr>
          <p:cNvSpPr/>
          <p:nvPr/>
        </p:nvSpPr>
        <p:spPr>
          <a:xfrm rot="19911977">
            <a:off x="657088" y="4345434"/>
            <a:ext cx="2170115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704B28D0-693E-4ED1-7F70-10989BA15E35}"/>
              </a:ext>
            </a:extLst>
          </p:cNvPr>
          <p:cNvSpPr/>
          <p:nvPr/>
        </p:nvSpPr>
        <p:spPr>
          <a:xfrm rot="19829021">
            <a:off x="3815891" y="1347604"/>
            <a:ext cx="1783531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D62C9FCA-F0DD-9975-C7F9-8B9D71800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26289" y="2066929"/>
            <a:ext cx="1613599" cy="16135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3F23790-963D-A0B5-863F-6E47A2FB8A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222" y="5006018"/>
            <a:ext cx="2208457" cy="17844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65455" y="953494"/>
            <a:ext cx="44661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33508" y1="95377" x2="52356" y2="95377"/>
                        <a14:backgroundMark x1="81152" y1="97567" x2="40838" y2="97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32" y="4942679"/>
            <a:ext cx="1653575" cy="1779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39741" y1="95833" x2="63931" y2="98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97" y="4880538"/>
            <a:ext cx="2013135" cy="187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991" y="2134014"/>
            <a:ext cx="2439392" cy="147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985" y="5376026"/>
            <a:ext cx="1768205" cy="131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BF58921-E799-2C77-7C60-8B0651B2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155B94E-B3F1-D4D3-81C2-EB87E8E88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51438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</a:t>
            </a:r>
            <a:r>
              <a:rPr lang="en-US" sz="2500" b="1" dirty="0" smtClean="0"/>
              <a:t>AODES</a:t>
            </a:r>
            <a:r>
              <a:rPr lang="ru-RU" sz="2500" b="1" dirty="0" smtClean="0"/>
              <a:t> </a:t>
            </a:r>
            <a:r>
              <a:rPr lang="en-US" sz="2500" b="1" dirty="0"/>
              <a:t>PATHCROSS </a:t>
            </a:r>
            <a:r>
              <a:rPr lang="en-US" sz="2500" b="1" dirty="0" smtClean="0"/>
              <a:t>800</a:t>
            </a:r>
            <a:r>
              <a:rPr lang="ru-RU" sz="2500" b="1" dirty="0" smtClean="0"/>
              <a:t>/1000</a:t>
            </a:r>
            <a:endParaRPr lang="ru-RU" sz="25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1FB456-F8C8-10D7-4852-16A6DDD07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1851"/>
            <a:ext cx="3319400" cy="40269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D2BF3BC-22D3-F99C-671F-C07E076D2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3611" y="1211851"/>
            <a:ext cx="4224860" cy="40269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61FE85F-460D-AF5F-CB57-F7124762BDED}"/>
              </a:ext>
            </a:extLst>
          </p:cNvPr>
          <p:cNvSpPr txBox="1"/>
          <p:nvPr/>
        </p:nvSpPr>
        <p:spPr>
          <a:xfrm>
            <a:off x="7648471" y="3805540"/>
            <a:ext cx="454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26A32C5F-03B6-DD93-904C-92C985C94564}"/>
              </a:ext>
            </a:extLst>
          </p:cNvPr>
          <p:cNvSpPr/>
          <p:nvPr/>
        </p:nvSpPr>
        <p:spPr>
          <a:xfrm rot="19750027">
            <a:off x="1671605" y="2200812"/>
            <a:ext cx="1727290" cy="537623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D10EE1DD-559E-221E-1799-F42469F0CB50}"/>
              </a:ext>
            </a:extLst>
          </p:cNvPr>
          <p:cNvSpPr/>
          <p:nvPr/>
        </p:nvSpPr>
        <p:spPr>
          <a:xfrm rot="20256340">
            <a:off x="4142512" y="2603535"/>
            <a:ext cx="2826899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9E59A98-7A6A-668D-9AE2-7EE629686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b="19610"/>
          <a:stretch>
            <a:fillRect/>
          </a:stretch>
        </p:blipFill>
        <p:spPr>
          <a:xfrm>
            <a:off x="8683737" y="1833950"/>
            <a:ext cx="2288261" cy="18055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D6636BC-B90F-0407-D410-B5952C46F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1667" y="5005870"/>
            <a:ext cx="1685025" cy="1805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648" y="793630"/>
            <a:ext cx="460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</a:t>
            </a:r>
            <a:r>
              <a:rPr lang="ru-RU" b="1" dirty="0">
                <a:latin typeface="Arial" panose="020B0604020202020204" pitchFamily="34" charset="0"/>
              </a:rPr>
              <a:t>карданного вала с крестовинами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918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4B03263-7B2B-8996-8849-55CD9B05D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1ED639E-6E8D-7E5E-10C4-FFFB2F282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2192000" cy="662782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/>
              <a:t>Карданные передачи трансмиссии </a:t>
            </a:r>
            <a:r>
              <a:rPr lang="en-US" sz="2500" b="1" dirty="0" smtClean="0"/>
              <a:t>Yamaha</a:t>
            </a:r>
            <a:r>
              <a:rPr lang="ru-RU" sz="2500" b="1" dirty="0" smtClean="0"/>
              <a:t> </a:t>
            </a:r>
            <a:r>
              <a:rPr lang="en-US" sz="2500" b="1" dirty="0"/>
              <a:t>Grizzly 700</a:t>
            </a:r>
            <a:endParaRPr lang="ru-RU" sz="25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4B3C4CD-D40F-6219-2C9C-3B722784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350" y="820945"/>
            <a:ext cx="3562351" cy="4878035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98" y="1206693"/>
            <a:ext cx="3367252" cy="41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2DBDA91-71E9-0E64-A435-605A7E77275F}"/>
              </a:ext>
            </a:extLst>
          </p:cNvPr>
          <p:cNvSpPr txBox="1"/>
          <p:nvPr/>
        </p:nvSpPr>
        <p:spPr>
          <a:xfrm>
            <a:off x="7430611" y="4067596"/>
            <a:ext cx="45435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</a:rPr>
              <a:t>Передача </a:t>
            </a:r>
            <a:r>
              <a:rPr lang="ru-RU" dirty="0">
                <a:latin typeface="Arial" panose="020B0604020202020204" pitchFamily="34" charset="0"/>
              </a:rPr>
              <a:t>крутящего момента к переднему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CCC58D1B-3EE6-6B8D-38AB-66279B926ABE}"/>
              </a:ext>
            </a:extLst>
          </p:cNvPr>
          <p:cNvSpPr/>
          <p:nvPr/>
        </p:nvSpPr>
        <p:spPr>
          <a:xfrm rot="19828480">
            <a:off x="3554371" y="1457815"/>
            <a:ext cx="2768360" cy="697117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249A1A0E-DD8D-64A5-098A-B6AC99D7DD50}"/>
              </a:ext>
            </a:extLst>
          </p:cNvPr>
          <p:cNvSpPr/>
          <p:nvPr/>
        </p:nvSpPr>
        <p:spPr>
          <a:xfrm rot="19871987">
            <a:off x="-76087" y="1481532"/>
            <a:ext cx="2978450" cy="919311"/>
          </a:xfrm>
          <a:prstGeom prst="ellipse">
            <a:avLst/>
          </a:prstGeom>
          <a:solidFill>
            <a:srgbClr val="E71224">
              <a:alpha val="5000"/>
            </a:srgbClr>
          </a:solidFill>
          <a:ln w="126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 dirty="0">
              <a:solidFill>
                <a:srgbClr val="E71224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6DBB22B-F142-F778-7A7B-39BB3B93D2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5899" y1="56478" x2="74834" y2="43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0774" y="2075697"/>
            <a:ext cx="1663366" cy="17608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9D2DDC22-9C8B-D6F6-46D9-4B7183E18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8920" y="5111590"/>
            <a:ext cx="1663366" cy="16633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71229" y="770622"/>
            <a:ext cx="41310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</a:rPr>
              <a:t>Передача крутящего момента к заднему редуктору производится с помощью карданного вала через </a:t>
            </a:r>
            <a:r>
              <a:rPr lang="ru-RU" b="1" dirty="0">
                <a:latin typeface="Arial" panose="020B0604020202020204" pitchFamily="34" charset="0"/>
              </a:rPr>
              <a:t>шлицевые </a:t>
            </a:r>
            <a:r>
              <a:rPr lang="ru-RU" b="1" dirty="0" smtClean="0">
                <a:latin typeface="Arial" panose="020B0604020202020204" pitchFamily="34" charset="0"/>
              </a:rPr>
              <a:t>муфты</a:t>
            </a:r>
            <a:endParaRPr lang="ru-RU" b="1" dirty="0">
              <a:latin typeface="Arial" panose="020B0604020202020204" pitchFamily="34" charset="0"/>
            </a:endParaRPr>
          </a:p>
          <a:p>
            <a:endParaRPr lang="ru-RU" dirty="0"/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164" y="4956909"/>
            <a:ext cx="1691961" cy="1864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731" y="4962252"/>
            <a:ext cx="1495225" cy="181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backgroundMark x1="26333" y1="92593" x2="83667" y2="90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135" y="2247950"/>
            <a:ext cx="2160240" cy="1166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backgroundMark x1="15235" y1="86939" x2="85319" y2="8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229" y="5651416"/>
            <a:ext cx="2340346" cy="7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95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1019</TotalTime>
  <Words>629</Words>
  <Application>Microsoft Office PowerPoint</Application>
  <PresentationFormat>Произвольный</PresentationFormat>
  <Paragraphs>146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Анализ карданных передач трансмиссий конкурентов</vt:lpstr>
      <vt:lpstr>Карданные передачи трансмиссии BRP G1</vt:lpstr>
      <vt:lpstr>Карданные передачи трансмиссии BRP Can-Am Outlander 6x6 G2</vt:lpstr>
      <vt:lpstr>Карданные передачи трансмиссии BRP G3</vt:lpstr>
      <vt:lpstr>Карданные передачи трансмиссии CFMOTO CFORCE 800 HO (X8 H.O.) EPS </vt:lpstr>
      <vt:lpstr>Карданные передачи трансмиссии STELS ATV 650/800/850 GUEPARD</vt:lpstr>
      <vt:lpstr>Карданные передачи трансмиссии Baltmotors Striker 700 EFI</vt:lpstr>
      <vt:lpstr>Карданные передачи трансмиссии AODES PATHCROSS 800/1000</vt:lpstr>
      <vt:lpstr>Карданные передачи трансмиссии Yamaha Grizzly 700</vt:lpstr>
      <vt:lpstr>Карданные передачи трансмиссии Polaris SPORTSMAN 850</vt:lpstr>
      <vt:lpstr>Карданные передачи трансмиссии HONDA TRX680</vt:lpstr>
      <vt:lpstr>Карданные передачи трансмиссии Русская механика РМ650-2</vt:lpstr>
      <vt:lpstr>Карданные передачи трансмиссии Русская механика РМ800Т</vt:lpstr>
      <vt:lpstr>Карданные передачи трансмиссии Русская механика ТЕРМИТ</vt:lpstr>
      <vt:lpstr>Сравнительная таблица карданных передач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карданной передачи трансмиссий конкурентов</dc:title>
  <dc:creator>Office</dc:creator>
  <cp:lastModifiedBy>ПУКАЗОВ ЯРОСЛАВ ГЕННАДЬЕВИЧ</cp:lastModifiedBy>
  <cp:revision>101</cp:revision>
  <dcterms:created xsi:type="dcterms:W3CDTF">2026-06-05T09:42:20Z</dcterms:created>
  <dcterms:modified xsi:type="dcterms:W3CDTF">2026-07-02T14:32:25Z</dcterms:modified>
</cp:coreProperties>
</file>