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67" r:id="rId3"/>
    <p:sldId id="268" r:id="rId4"/>
    <p:sldId id="269" r:id="rId5"/>
    <p:sldId id="272" r:id="rId6"/>
    <p:sldId id="276" r:id="rId7"/>
    <p:sldId id="275" r:id="rId8"/>
    <p:sldId id="280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B4954EC-05EB-34CF-72C7-935907E0FE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4CE004D-AE56-7A51-9C46-0579B3604C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1FB05-6E69-401E-9AC7-88397E1A5108}" type="datetimeFigureOut">
              <a:rPr lang="ru-RU" smtClean="0">
                <a:latin typeface="Arial" panose="020B0604020202020204" pitchFamily="34" charset="0"/>
              </a:rPr>
              <a:t>27.06.2026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93406F3-4A66-1F47-46ED-486CF17A0A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CA0130C-F6F2-522C-B28A-FF74AB6F7F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7678-E8C2-4767-A2B1-72B275ABB4BE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88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AA1A2-C1BD-4C3A-AB90-186AF6FD39C6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AED5-8F91-46D0-9DC6-D8DC3507E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0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0B4380-DD23-439F-EFC2-57E13D0B7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D22B3FF-D2AC-2A43-5FA6-26DCF48F4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82D849-D2B0-514C-113C-975AD4E5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99F-5FA9-407F-9CAF-6D14AFD71092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54E8C2-6E35-66C2-D9FE-65F38984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B522EC-1E59-618E-100B-0AC223E9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B0C-5BA9-4B76-9F2A-39A3BBBF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3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3D2B27-EEB9-6036-A09A-BC258FFD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73149B-42AF-DB75-46C1-E95B291DB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C11241-020B-1DF3-DA6B-EE9DD88B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99F-5FA9-407F-9CAF-6D14AFD71092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4850CF-D6F8-F60F-FB98-B3FD30B94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FE54EC-EDE0-38BF-55B5-021AE9EC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B0C-5BA9-4B76-9F2A-39A3BBBF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4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06DBD2B-227C-B844-6E28-A758E492E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B2775BD-821C-4F8F-6876-F005A3FA9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9223A4-20B6-7FF9-045D-234A08A9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99F-5FA9-407F-9CAF-6D14AFD71092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127BB-2C5B-B50B-5FF9-C20863A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51960D-0927-AFEE-48B0-0958659F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B0C-5BA9-4B76-9F2A-39A3BBBF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3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D906C0-5AB1-B757-BE9A-6873449E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C6A902-5291-038D-88EE-7FE2E7F42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F8FE53-6F0F-4CE4-9724-A0F93AEE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99F-5FA9-407F-9CAF-6D14AFD71092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8D6663-D0EC-366E-66C7-53227FBE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A5CBDE-1C00-7A63-6065-350C7816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B0C-5BA9-4B76-9F2A-39A3BBBF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EC1B0-C386-4CB8-AEA1-42C1967DB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2E8775-AF7E-EB71-8A77-38D0DA245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901B7CE-6002-3907-4069-B56A31B1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99F-5FA9-407F-9CAF-6D14AFD71092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32E335-851F-2FAD-9B49-9BB6F4AC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995929-4B47-393D-E0EC-189D3E1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B0C-5BA9-4B76-9F2A-39A3BBBF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7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19F968-D2E3-143A-BCAA-79C0DC8C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039592-1672-8E26-545C-2129521AB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846F68-FCF0-DDF2-CE8A-852D3B3E7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7543A6-ED52-762D-CCBE-FB93A195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99F-5FA9-407F-9CAF-6D14AFD71092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8A2822-8696-E27D-C66E-A9DE050D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DC9843-759D-BB26-6657-34D296F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B0C-5BA9-4B76-9F2A-39A3BBBF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0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AC090A-6017-D29F-9841-C9073FC5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9097C1-0892-CD73-A695-99420D3CD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0B87AF-38A2-275A-E852-6D2E1BF13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79EB8F3-7EE3-BCFC-A65D-705586B67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AFA958-36DD-4868-A1D4-AA95E77C6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A79ABA8-3786-1C56-3542-1E7B2F4C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99F-5FA9-407F-9CAF-6D14AFD71092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EA7C030-E966-38EE-858D-7EDB8645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3DDB681-0C21-EDFF-7B07-F0A2A63C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B0C-5BA9-4B76-9F2A-39A3BBBF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A4AD19-04E2-18B0-416F-1B4FB4F5A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51F029A-015B-9B46-1BA9-3E7F94A6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99F-5FA9-407F-9CAF-6D14AFD71092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4BA0AD-9F5A-77F1-FBB2-4420824E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282E588-C1FD-6039-5188-77B4BD3F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B0C-5BA9-4B76-9F2A-39A3BBBF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79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D31397E-990D-5783-9507-B5DB4A34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99F-5FA9-407F-9CAF-6D14AFD71092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972CDBE-4E12-1480-F208-C3E2CC71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079DC78-31BC-F1B7-0F76-5892EC67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B0C-5BA9-4B76-9F2A-39A3BBBF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875F31-420A-1086-59C9-8C8E8E37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AB25F9-0365-CFB4-15DD-49D83A8B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74A89E-CEB5-0CF3-7BE6-A404E4B68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54887C-DAB8-0E9A-A33F-BA588F93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99F-5FA9-407F-9CAF-6D14AFD71092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0861C7-510B-3CE0-4E8D-6A6CD6C81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23E1ACA-90F1-D022-FF99-8FA73289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B0C-5BA9-4B76-9F2A-39A3BBBF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3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C8471A-FC71-E346-C9B8-4BD504542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9DC8A3-D3C1-0AFA-290F-680DEEA4C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E33973-2950-07A8-C996-1F0F05B40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46148B-C300-FF1A-0907-73AC87CC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D99F-5FA9-407F-9CAF-6D14AFD71092}" type="datetimeFigureOut">
              <a:rPr lang="ru-RU" smtClean="0"/>
              <a:t>27.06.2026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60B1D0-AA9A-E34C-17AB-AE2386FB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9C61CA-0E10-57A3-EF3F-2B3BFAE0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F8B0C-5BA9-4B76-9F2A-39A3BBBF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3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E7AD41-6C9B-8EC2-A868-74DAB27E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C31DC6-1A5B-8083-70FF-1623AADF5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3ECCB9-909C-AAA3-05FE-FD4F0B6D4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3A5D99F-5FA9-407F-9CAF-6D14AFD71092}" type="datetimeFigureOut">
              <a:rPr lang="ru-RU" smtClean="0"/>
              <a:pPr/>
              <a:t>27.06.2026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B4305E-F2A5-8FC0-F114-C6887B7B8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C8CD86-83A4-F843-7698-C7579BF92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EDF8B0C-5BA9-4B76-9F2A-39A3BBBFE91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41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el:+78312804947" TargetMode="External"/><Relationship Id="rId2" Type="http://schemas.openxmlformats.org/officeDocument/2006/relationships/hyperlink" Target="tel:+7845247139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889A1F-FD8E-FC1C-181E-68F190A9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9107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/>
              <a:t>Анализ альтернативных </a:t>
            </a:r>
            <a:r>
              <a:rPr lang="ru-RU" sz="2500" b="1" dirty="0" err="1"/>
              <a:t>ШРУСов</a:t>
            </a:r>
            <a:r>
              <a:rPr lang="ru-RU" sz="2500" b="1" dirty="0"/>
              <a:t> для ТЕРМИТ</a:t>
            </a:r>
            <a:br>
              <a:rPr lang="ru-RU" sz="2500" b="1" dirty="0"/>
            </a:br>
            <a:r>
              <a:rPr lang="ru-RU" sz="2500" b="1" dirty="0"/>
              <a:t>(</a:t>
            </a:r>
            <a:r>
              <a:rPr lang="ru-RU" sz="2500" b="1" dirty="0" err="1"/>
              <a:t>ШРУСы</a:t>
            </a:r>
            <a:r>
              <a:rPr lang="ru-RU" sz="2500" b="1" dirty="0"/>
              <a:t> карданных валов)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E7F3E3B-8E40-69E7-42FD-C07ADD75D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26" y="1169856"/>
            <a:ext cx="3793402" cy="3081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828E77-2DF4-6689-BF62-2824F2DD2ABF}"/>
              </a:ext>
            </a:extLst>
          </p:cNvPr>
          <p:cNvSpPr txBox="1"/>
          <p:nvPr/>
        </p:nvSpPr>
        <p:spPr>
          <a:xfrm>
            <a:off x="208368" y="4180804"/>
            <a:ext cx="355231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Шарнир промежуточного вала</a:t>
            </a:r>
          </a:p>
          <a:p>
            <a:pPr algn="ctr"/>
            <a:r>
              <a:rPr lang="ru-RU" b="1" dirty="0">
                <a:latin typeface="Arial" panose="020B0604020202020204" pitchFamily="34" charset="0"/>
              </a:rPr>
              <a:t>ВАЗ 2123</a:t>
            </a:r>
          </a:p>
          <a:p>
            <a:pPr algn="ctr"/>
            <a:endParaRPr lang="en-US" dirty="0" smtClean="0"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</a:rPr>
              <a:t>Диаметр шариков: 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??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мм</a:t>
            </a:r>
            <a:endParaRPr lang="ru-RU" dirty="0">
              <a:latin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</a:rPr>
              <a:t>Масса ШРУС: 1150 грамм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Габаритный диаметр: 90мм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Масса машины:  1300 кг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Грузоподъемность: 450 кг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Полная масса машины: 1750 </a:t>
            </a:r>
            <a:r>
              <a:rPr lang="ru-RU" dirty="0" smtClean="0">
                <a:latin typeface="Arial" panose="020B0604020202020204" pitchFamily="34" charset="0"/>
              </a:rPr>
              <a:t>кг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0E913A-10ED-0876-3BDC-1394D638B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372" y="1171821"/>
            <a:ext cx="4610628" cy="3077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01AF4C-1449-3456-AC3E-1F96899746EE}"/>
              </a:ext>
            </a:extLst>
          </p:cNvPr>
          <p:cNvSpPr txBox="1"/>
          <p:nvPr/>
        </p:nvSpPr>
        <p:spPr>
          <a:xfrm>
            <a:off x="8110528" y="4249444"/>
            <a:ext cx="35523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Шарнир карданного вала</a:t>
            </a:r>
          </a:p>
          <a:p>
            <a:pPr algn="ctr"/>
            <a:r>
              <a:rPr lang="ru-RU" b="1" dirty="0">
                <a:latin typeface="Arial" panose="020B0604020202020204" pitchFamily="34" charset="0"/>
              </a:rPr>
              <a:t>ГАЗ Соболь </a:t>
            </a:r>
            <a:r>
              <a:rPr lang="ru-RU" b="1" dirty="0" smtClean="0">
                <a:latin typeface="Arial" panose="020B0604020202020204" pitchFamily="34" charset="0"/>
              </a:rPr>
              <a:t>4х4</a:t>
            </a:r>
          </a:p>
          <a:p>
            <a:pPr algn="ctr"/>
            <a:endParaRPr lang="ru-RU" b="1" dirty="0">
              <a:latin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</a:rPr>
              <a:t>Диаметр шариков: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??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мм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</a:rPr>
              <a:t>Масса </a:t>
            </a:r>
            <a:r>
              <a:rPr lang="ru-RU" dirty="0">
                <a:latin typeface="Arial" panose="020B0604020202020204" pitchFamily="34" charset="0"/>
              </a:rPr>
              <a:t>ШРУС: 1700 грамм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Масса машины:  2090 кг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Грузоподъемность: 910 кг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Полная масса машины: 3000 кг</a:t>
            </a:r>
          </a:p>
        </p:txBody>
      </p:sp>
      <p:pic>
        <p:nvPicPr>
          <p:cNvPr id="1026" name="Picture 2" descr="21230220101206 СЕРП И МОЛОТ ШРУС карданного вала ВАЗ 2121, 2123 СиМ (Саратов) в сборе (черный плоский пыльник)">
            <a:extLst>
              <a:ext uri="{FF2B5EF4-FFF2-40B4-BE49-F238E27FC236}">
                <a16:creationId xmlns:a16="http://schemas.microsoft.com/office/drawing/2014/main" xmlns="" id="{8C493AD5-02E7-4069-0D47-31481A30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99" y="1164598"/>
            <a:ext cx="3084846" cy="308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A7109B-6D84-0915-99D0-EC75A6679551}"/>
              </a:ext>
            </a:extLst>
          </p:cNvPr>
          <p:cNvSpPr txBox="1"/>
          <p:nvPr/>
        </p:nvSpPr>
        <p:spPr>
          <a:xfrm>
            <a:off x="4174962" y="4249444"/>
            <a:ext cx="35523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Шарнир карданного вала</a:t>
            </a:r>
          </a:p>
          <a:p>
            <a:pPr algn="ctr"/>
            <a:r>
              <a:rPr lang="ru-RU" b="1" dirty="0">
                <a:latin typeface="Arial" panose="020B0604020202020204" pitchFamily="34" charset="0"/>
              </a:rPr>
              <a:t>ВАЗ 2123</a:t>
            </a:r>
          </a:p>
          <a:p>
            <a:pPr algn="ctr"/>
            <a:endParaRPr lang="ru-RU" dirty="0" smtClean="0">
              <a:latin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</a:rPr>
              <a:t>Диаметр шариков: </a:t>
            </a:r>
            <a:r>
              <a:rPr lang="en-US" u="sng" dirty="0">
                <a:solidFill>
                  <a:srgbClr val="FF0000"/>
                </a:solidFill>
                <a:latin typeface="Arial" panose="020B0604020202020204" pitchFamily="34" charset="0"/>
              </a:rPr>
              <a:t>??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мм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</a:rPr>
              <a:t>Масса </a:t>
            </a:r>
            <a:r>
              <a:rPr lang="ru-RU" dirty="0">
                <a:latin typeface="Arial" panose="020B0604020202020204" pitchFamily="34" charset="0"/>
              </a:rPr>
              <a:t>ШРУС: 1530 грамм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Масса машины:  1300 кг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Грузоподъемность: 450 кг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Полная масса машины: 1750 кг</a:t>
            </a:r>
          </a:p>
        </p:txBody>
      </p:sp>
    </p:spTree>
    <p:extLst>
      <p:ext uri="{BB962C8B-B14F-4D97-AF65-F5344CB8AC3E}">
        <p14:creationId xmlns:p14="http://schemas.microsoft.com/office/powerpoint/2010/main" val="26198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619346-573D-2138-5258-09D49546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1037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/>
              <a:t>Анализ альтернативных крестовин для ТЕРМИТ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E18860C9-5929-71D4-B625-3124477B2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819" y="1218892"/>
            <a:ext cx="2962688" cy="22101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134F8E6-8DAF-5C76-73D6-ED1C613C6A13}"/>
              </a:ext>
            </a:extLst>
          </p:cNvPr>
          <p:cNvSpPr txBox="1"/>
          <p:nvPr/>
        </p:nvSpPr>
        <p:spPr>
          <a:xfrm>
            <a:off x="3321164" y="3709431"/>
            <a:ext cx="27999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</a:rPr>
              <a:t>Крестовина заднего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карданного вала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</a:rPr>
              <a:t>ВАЗ 2123</a:t>
            </a:r>
          </a:p>
          <a:p>
            <a:pPr algn="ctr"/>
            <a:endParaRPr lang="ru-RU" sz="1400" dirty="0">
              <a:latin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Масса крестовины: 450 грамм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Масса машины:  1300 кг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Грузоподъемность: 450 кг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Полная масса машины: 1750 кг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4AEE1FF-2A3E-6EB6-91F6-30A33ED54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315" y="1218892"/>
            <a:ext cx="3105399" cy="22086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E7A01A-945A-55B3-2ABF-7515F57B32F2}"/>
              </a:ext>
            </a:extLst>
          </p:cNvPr>
          <p:cNvSpPr txBox="1"/>
          <p:nvPr/>
        </p:nvSpPr>
        <p:spPr>
          <a:xfrm>
            <a:off x="6162015" y="3709431"/>
            <a:ext cx="27999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</a:rPr>
              <a:t>Крестовина заднего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карданного вала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</a:rPr>
              <a:t>УАЗ Патриот</a:t>
            </a:r>
          </a:p>
          <a:p>
            <a:pPr algn="ctr"/>
            <a:endParaRPr lang="ru-RU" sz="1400" dirty="0">
              <a:latin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Масса крестовины: 500 грамм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Масса машины:  2125 кг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Грузоподъемность: 525 кг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Полная масса машины: 2650 кг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81FA173-EBC6-5A25-B904-43A2391E3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878" y="961468"/>
            <a:ext cx="2962688" cy="24675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6D7A283-F446-F543-9372-0000BDEAB8D5}"/>
              </a:ext>
            </a:extLst>
          </p:cNvPr>
          <p:cNvSpPr txBox="1"/>
          <p:nvPr/>
        </p:nvSpPr>
        <p:spPr>
          <a:xfrm>
            <a:off x="9074222" y="3709431"/>
            <a:ext cx="27999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</a:rPr>
              <a:t>Крестовина заднего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карданного вала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</a:rPr>
              <a:t>ГАЗ Соболь 4х4</a:t>
            </a:r>
          </a:p>
          <a:p>
            <a:pPr algn="ctr"/>
            <a:endParaRPr lang="ru-RU" sz="1400" dirty="0">
              <a:latin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Масса крестовины: 700 грамм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Масса машины:  2090 кг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Грузоподъемность: 910 кг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Полная масса машины: 3000 кг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F70040-6A39-6FDE-FE7E-FCDE715B8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56" y="1129012"/>
            <a:ext cx="3105400" cy="2580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1C5894-6FB8-EDA2-CA51-6A1421CAF56D}"/>
              </a:ext>
            </a:extLst>
          </p:cNvPr>
          <p:cNvSpPr txBox="1"/>
          <p:nvPr/>
        </p:nvSpPr>
        <p:spPr>
          <a:xfrm>
            <a:off x="408957" y="3709431"/>
            <a:ext cx="27999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</a:rPr>
              <a:t>Крестовина заднего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карданного вала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</a:rPr>
              <a:t>ВАЗ 2101-2107</a:t>
            </a:r>
          </a:p>
          <a:p>
            <a:pPr algn="ctr"/>
            <a:endParaRPr lang="ru-RU" sz="1400" dirty="0">
              <a:latin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Масса крестовины: 290 грамм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Масса машины: 1060 кг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Грузоподъемность: 400 кг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</a:rPr>
              <a:t>Полная масса машины: 1460 кг</a:t>
            </a:r>
          </a:p>
        </p:txBody>
      </p:sp>
    </p:spTree>
    <p:extLst>
      <p:ext uri="{BB962C8B-B14F-4D97-AF65-F5344CB8AC3E}">
        <p14:creationId xmlns:p14="http://schemas.microsoft.com/office/powerpoint/2010/main" val="24618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5E35D3-65FC-91F0-8CCF-E329D1FD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Карданный вал ТЕРМИТ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FC505EA-1A81-E7EA-0B17-4A3005390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10515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4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9903F7-8964-025C-0E40-C0142438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6627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Карданный вал РМ650-2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A0D04A1-086C-213C-DD09-04E676F42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572" y="1599944"/>
            <a:ext cx="9716856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9165D-9671-45D2-4B81-D184386A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245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Расчет нагрузок серийных </a:t>
            </a:r>
            <a:r>
              <a:rPr lang="ru-RU" dirty="0" err="1"/>
              <a:t>ШРУСов</a:t>
            </a:r>
            <a:r>
              <a:rPr lang="ru-RU" dirty="0"/>
              <a:t> РМ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9CBA4890-5A9A-E071-F676-DF0BBA8D6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048" y="1062069"/>
            <a:ext cx="3715268" cy="38010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77B18B9-1AEF-D93E-4E3E-3F46E0AC9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526" y="1043016"/>
            <a:ext cx="3715268" cy="3820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FEE090-0A44-9BCB-FA26-88611FB5F5DF}"/>
              </a:ext>
            </a:extLst>
          </p:cNvPr>
          <p:cNvSpPr txBox="1"/>
          <p:nvPr/>
        </p:nvSpPr>
        <p:spPr>
          <a:xfrm>
            <a:off x="936653" y="5155598"/>
            <a:ext cx="4710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По результатам расчета по двигателю, для снегоболотохода ТЕРМИТ нормальная сила смятия на один шарик </a:t>
            </a:r>
            <a:r>
              <a:rPr lang="ru-RU" dirty="0" err="1">
                <a:latin typeface="Arial" panose="020B0604020202020204" pitchFamily="34" charset="0"/>
              </a:rPr>
              <a:t>ШРУСа</a:t>
            </a:r>
            <a:r>
              <a:rPr lang="ru-RU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highlight>
                  <a:srgbClr val="FF0000"/>
                </a:highlight>
                <a:latin typeface="Arial" panose="020B0604020202020204" pitchFamily="34" charset="0"/>
              </a:rPr>
              <a:t>превышена в 1,25 раза.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5543E4-E2BD-2676-6579-EC6BF950C5D4}"/>
              </a:ext>
            </a:extLst>
          </p:cNvPr>
          <p:cNvSpPr txBox="1"/>
          <p:nvPr/>
        </p:nvSpPr>
        <p:spPr>
          <a:xfrm>
            <a:off x="6545290" y="5155598"/>
            <a:ext cx="46357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По результатам расчета по двигателю, для снегоболотохода РМ650-2 нормальная сила смятия на один шарик </a:t>
            </a:r>
            <a:r>
              <a:rPr lang="ru-RU" dirty="0" err="1">
                <a:latin typeface="Arial" panose="020B0604020202020204" pitchFamily="34" charset="0"/>
              </a:rPr>
              <a:t>ШРУСа</a:t>
            </a:r>
            <a:r>
              <a:rPr lang="ru-RU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highlight>
                  <a:srgbClr val="00FF00"/>
                </a:highlight>
                <a:latin typeface="Arial" panose="020B0604020202020204" pitchFamily="34" charset="0"/>
              </a:rPr>
              <a:t>не превышает допустимых значений.</a:t>
            </a:r>
          </a:p>
        </p:txBody>
      </p:sp>
    </p:spTree>
    <p:extLst>
      <p:ext uri="{BB962C8B-B14F-4D97-AF65-F5344CB8AC3E}">
        <p14:creationId xmlns:p14="http://schemas.microsoft.com/office/powerpoint/2010/main" val="93648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2F778-4467-ADF0-88DC-60513EA7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591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Расчет нагрузки шарнира промежуточного</a:t>
            </a:r>
            <a:br>
              <a:rPr lang="ru-RU" dirty="0"/>
            </a:br>
            <a:r>
              <a:rPr lang="ru-RU" dirty="0"/>
              <a:t>вала ВАЗ 2123 с условиями ТЕРМИТ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E3764001-B577-2517-B2F5-E387587B2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9735" y="1278231"/>
            <a:ext cx="3734321" cy="3753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5963CD-0919-FD28-2063-A00159D63792}"/>
              </a:ext>
            </a:extLst>
          </p:cNvPr>
          <p:cNvSpPr txBox="1"/>
          <p:nvPr/>
        </p:nvSpPr>
        <p:spPr>
          <a:xfrm>
            <a:off x="3245101" y="5284083"/>
            <a:ext cx="5701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По результатам расчета по двигателю, для снегоболотохода ТЕРМИТ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установка </a:t>
            </a:r>
          </a:p>
          <a:p>
            <a:pPr algn="ctr"/>
            <a:r>
              <a:rPr lang="ru-RU" dirty="0">
                <a:latin typeface="Arial" panose="020B0604020202020204" pitchFamily="34" charset="0"/>
              </a:rPr>
              <a:t>шарнира промежуточного карданного вала ВАЗ 2123 </a:t>
            </a:r>
          </a:p>
          <a:p>
            <a:pPr algn="ctr"/>
            <a:r>
              <a:rPr lang="ru-RU" dirty="0">
                <a:highlight>
                  <a:srgbClr val="00FF00"/>
                </a:highlight>
                <a:latin typeface="Arial" panose="020B0604020202020204" pitchFamily="34" charset="0"/>
              </a:rPr>
              <a:t>обеспечивает коэффициент запаса 1,28.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24B26F7-60BC-3160-1769-A22CAFF9E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24" y="1278231"/>
            <a:ext cx="3645042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9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174E6-D202-86EA-98B5-6B622DE3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378" y="0"/>
            <a:ext cx="10835244" cy="1389413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Расчет нагрузки крестовины заднего карданного вала ВАЗ 2101-2107 с условиями ТЕРМИТ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C1F63F-8423-AA39-3353-B2E7793CE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460" y="1647576"/>
            <a:ext cx="3134162" cy="35628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80CC57F-FE45-E4AF-526A-D15E405F4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1" y="1647576"/>
            <a:ext cx="3716690" cy="3196021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xmlns="" id="{A9A69D90-84F7-B3C5-1B85-97D119C97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73887" y="1647576"/>
            <a:ext cx="4267796" cy="38200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D2C7A39-2FB0-2BE2-7F49-34B332D4E3C6}"/>
              </a:ext>
            </a:extLst>
          </p:cNvPr>
          <p:cNvSpPr txBox="1"/>
          <p:nvPr/>
        </p:nvSpPr>
        <p:spPr>
          <a:xfrm>
            <a:off x="0" y="5965824"/>
            <a:ext cx="1219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По результатам расчета по двигателю крестовина карданного вала ВАЗ 2107 </a:t>
            </a:r>
          </a:p>
          <a:p>
            <a:pPr algn="ctr"/>
            <a:r>
              <a:rPr lang="ru-RU" dirty="0">
                <a:highlight>
                  <a:srgbClr val="00FF00"/>
                </a:highlight>
                <a:latin typeface="Arial" panose="020B0604020202020204" pitchFamily="34" charset="0"/>
              </a:rPr>
              <a:t>удовлетворяет прочностным требованиям</a:t>
            </a:r>
            <a:r>
              <a:rPr lang="ru-RU" dirty="0">
                <a:latin typeface="Arial" panose="020B0604020202020204" pitchFamily="34" charset="0"/>
              </a:rPr>
              <a:t> ТЕРМИТ.  </a:t>
            </a:r>
          </a:p>
        </p:txBody>
      </p:sp>
    </p:spTree>
    <p:extLst>
      <p:ext uri="{BB962C8B-B14F-4D97-AF65-F5344CB8AC3E}">
        <p14:creationId xmlns:p14="http://schemas.microsoft.com/office/powerpoint/2010/main" val="28827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01374C-1A8A-E47E-F298-A144B917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Потенциальные изготовители приводов в сборе, с крестовинами и </a:t>
            </a:r>
            <a:r>
              <a:rPr lang="ru-RU" dirty="0" err="1"/>
              <a:t>ШРУСами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74C043-2857-D0A4-316C-96C5F95FF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2000" dirty="0"/>
              <a:t>                             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/>
              <a:t>410056, г. Саратов, ул. Астраханская, д.88 </a:t>
            </a:r>
            <a:r>
              <a:rPr lang="ru-RU" sz="2000" dirty="0">
                <a:hlinkClick r:id="rId2"/>
              </a:rPr>
              <a:t>+7 (8452) 47-13-90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/>
              <a:t>ООО «Завод </a:t>
            </a:r>
            <a:r>
              <a:rPr lang="ru-RU" sz="2000" dirty="0" err="1"/>
              <a:t>Рускардан</a:t>
            </a:r>
            <a:r>
              <a:rPr lang="ru-RU" sz="2000" dirty="0"/>
              <a:t>» Россия, г. Нижний Новгород </a:t>
            </a:r>
            <a:r>
              <a:rPr lang="ru-RU" sz="2000" dirty="0">
                <a:hlinkClick r:id="rId3"/>
              </a:rPr>
              <a:t>+7 (831) 280-49-47</a:t>
            </a:r>
            <a:endParaRPr lang="ru-RU" sz="2000" dirty="0"/>
          </a:p>
          <a:p>
            <a:pPr marL="0" indent="0" algn="r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681053-0D60-B28B-0CD9-E638B61A5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146" y="1487042"/>
            <a:ext cx="3481705" cy="14248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B5F708-E5FE-1E93-09E9-E21EF9850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773" y="3998254"/>
            <a:ext cx="2424452" cy="14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60D6D-90A3-28FC-2627-3C4516AF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518"/>
            <a:ext cx="10515600" cy="6810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33CE54-C98E-AF3D-D7A6-8447A7DA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Некрасов В. И. Карданная передача : учебное пособие / В. И. Некрасов, Г. Н. </a:t>
            </a:r>
            <a:r>
              <a:rPr lang="ru-RU" dirty="0" err="1"/>
              <a:t>Шпитко</a:t>
            </a:r>
            <a:r>
              <a:rPr lang="ru-RU" dirty="0"/>
              <a:t>. — Курган ; Сургут : Изд-во Курганского гос. ун-та, 2013. — 135 с.</a:t>
            </a:r>
          </a:p>
          <a:p>
            <a:r>
              <a:rPr lang="ru-RU" dirty="0"/>
              <a:t>Кузьмин Ю. А. Конструирование и расчет автомобиля. Расчет карданных передач : методические указания по выполнению курсовой работы для студентов специальности 19020165 «Автомобиле- и тракторостроение» / Ю. А. Кузьмин. — Ульяновск : Ульяновский государственный технический университет, 2008. — 29 с.</a:t>
            </a:r>
          </a:p>
          <a:p>
            <a:r>
              <a:rPr lang="ru-RU" dirty="0"/>
              <a:t>Гусаков Н. В. Конструкция автомобиля. Шасси : учебник для студентов высших учебных заведений, обучающихся по направлению «Наземные транспортные системы» и специальности «Автомобиле- и тракторостроение» / Н. В. Гусаков, И. Н. Зверев, А. Л. </a:t>
            </a:r>
            <a:r>
              <a:rPr lang="ru-RU" dirty="0" err="1"/>
              <a:t>Карунин</a:t>
            </a:r>
            <a:r>
              <a:rPr lang="ru-RU" dirty="0"/>
              <a:t> [и др.] ; под общей редакцией А. Л. </a:t>
            </a:r>
            <a:r>
              <a:rPr lang="ru-RU" dirty="0" err="1"/>
              <a:t>Карунина</a:t>
            </a:r>
            <a:r>
              <a:rPr lang="ru-RU" dirty="0"/>
              <a:t>. — Москва : Московский государственный технический университет «МАМИ», 2000. — 528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7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366</Words>
  <Application>Microsoft Office PowerPoint</Application>
  <PresentationFormat>Произвольный</PresentationFormat>
  <Paragraphs>90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Анализ альтернативных ШРУСов для ТЕРМИТ (ШРУСы карданных валов)</vt:lpstr>
      <vt:lpstr>Анализ альтернативных крестовин для ТЕРМИТ</vt:lpstr>
      <vt:lpstr>Карданный вал ТЕРМИТ</vt:lpstr>
      <vt:lpstr>Карданный вал РМ650-2</vt:lpstr>
      <vt:lpstr>Расчет нагрузок серийных ШРУСов РМ </vt:lpstr>
      <vt:lpstr>Расчет нагрузки шарнира промежуточного вала ВАЗ 2123 с условиями ТЕРМИТ</vt:lpstr>
      <vt:lpstr>Расчет нагрузки крестовины заднего карданного вала ВАЗ 2101-2107 с условиями ТЕРМИТ</vt:lpstr>
      <vt:lpstr>Потенциальные изготовители приводов в сборе, с крестовинами и ШРУСами</vt:lpstr>
      <vt:lpstr>Список литературы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карданной передачи трансмиссий конкурентов</dc:title>
  <dc:creator>Office</dc:creator>
  <cp:lastModifiedBy>ПУКАЗОВ ЯРОСЛАВ ГЕННАДЬЕВИЧ</cp:lastModifiedBy>
  <cp:revision>91</cp:revision>
  <dcterms:created xsi:type="dcterms:W3CDTF">2026-06-05T09:42:20Z</dcterms:created>
  <dcterms:modified xsi:type="dcterms:W3CDTF">2026-06-27T07:51:38Z</dcterms:modified>
</cp:coreProperties>
</file>