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69" r:id="rId4"/>
    <p:sldId id="258" r:id="rId5"/>
    <p:sldId id="264" r:id="rId6"/>
    <p:sldId id="271" r:id="rId7"/>
    <p:sldId id="272" r:id="rId8"/>
    <p:sldId id="273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88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F9E92A-F698-4E17-9DFD-70BE17793C48}">
          <p14:sldIdLst>
            <p14:sldId id="256"/>
          </p14:sldIdLst>
        </p14:section>
        <p14:section name="Исходные данные" id="{DB292D68-8748-4865-941A-72F98F7EC3D9}">
          <p14:sldIdLst>
            <p14:sldId id="257"/>
            <p14:sldId id="269"/>
            <p14:sldId id="258"/>
            <p14:sldId id="264"/>
          </p14:sldIdLst>
        </p14:section>
        <p14:section name="Анализ дефектов" id="{4AFD2447-EBBC-42D0-A726-ECF60D0CDC41}">
          <p14:sldIdLst>
            <p14:sldId id="271"/>
            <p14:sldId id="272"/>
            <p14:sldId id="273"/>
            <p14:sldId id="274"/>
          </p14:sldIdLst>
        </p14:section>
        <p14:section name="Цифровое моделирование" id="{BE411777-BC06-48A5-BC5F-60B89FD08DD5}">
          <p14:sldIdLst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Оценка прочности ШРУС черт. 82135607100" id="{65D2AA56-8948-4230-A76F-8FC0DB4C9E27}">
          <p14:sldIdLst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-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5FC0D-7291-45D9-B681-4839D748915C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CBEEF-6664-413A-BFBD-311DCD6AE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6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1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rgbClr val="C4252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3634741"/>
            <a:ext cx="142876" cy="1508760"/>
          </a:xfrm>
          <a:prstGeom prst="rect">
            <a:avLst/>
          </a:prstGeom>
          <a:solidFill>
            <a:srgbClr val="C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rgbClr val="D0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2" descr="\\Srv55\home\SZGDC\Redkin_AS\Аксессуары\Логотип\лого РМ бел прозрач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938202" y="4348881"/>
            <a:ext cx="268720" cy="8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2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rgbClr val="C4252A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9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9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1"/>
            <a:ext cx="142876" cy="1508760"/>
          </a:xfrm>
          <a:prstGeom prst="rect">
            <a:avLst/>
          </a:prstGeom>
          <a:solidFill>
            <a:srgbClr val="C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rgbClr val="D0CFCF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1"/>
            <a:ext cx="8153400" cy="5715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rgbClr val="C4252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rgbClr val="D0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\\Srv55\home\SZGDC\Redkin_AS\Аксессуары\Логотип\лого РМ бел прозрач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938202" y="4348882"/>
            <a:ext cx="268720" cy="8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2" y="4368483"/>
            <a:ext cx="986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rgbClr val="C4252A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1"/>
            <a:ext cx="142876" cy="1028700"/>
          </a:xfrm>
          <a:prstGeom prst="rect">
            <a:avLst/>
          </a:prstGeom>
          <a:solidFill>
            <a:srgbClr val="C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rgbClr val="D0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\\Srv55\home\SZGDC\Redkin_AS\Аксессуары\Логотип\лого РМ бел прозрачный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8939836" y="474112"/>
            <a:ext cx="268720" cy="8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rgbClr val="C4252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rgbClr val="1F1A17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C4252A"/>
        </a:buClr>
        <a:buFont typeface="Arial" pitchFamily="34" charset="0"/>
        <a:buChar char="•"/>
        <a:defRPr sz="2000" kern="1200">
          <a:solidFill>
            <a:srgbClr val="1F1A1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4252A"/>
        </a:buClr>
        <a:buFont typeface="Arial" pitchFamily="34" charset="0"/>
        <a:buChar char="•"/>
        <a:defRPr sz="1800" kern="1200">
          <a:solidFill>
            <a:srgbClr val="1F1A1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4252A"/>
        </a:buClr>
        <a:buFont typeface="Arial" pitchFamily="34" charset="0"/>
        <a:buChar char="•"/>
        <a:defRPr sz="1800" kern="1200">
          <a:solidFill>
            <a:srgbClr val="1F1A1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4252A"/>
        </a:buClr>
        <a:buFont typeface="Arial" pitchFamily="34" charset="0"/>
        <a:buChar char="•"/>
        <a:defRPr sz="1800" kern="1200" baseline="0">
          <a:solidFill>
            <a:srgbClr val="1F1A1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Инженерный анализ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по проблеме </a:t>
            </a:r>
            <a:r>
              <a:rPr lang="ru-RU" dirty="0" smtClean="0"/>
              <a:t>выходу из строя (перегрева) </a:t>
            </a:r>
            <a:r>
              <a:rPr lang="ru-RU" dirty="0" err="1" smtClean="0"/>
              <a:t>ШРУС</a:t>
            </a:r>
            <a:r>
              <a:rPr lang="ru-RU" cap="none" dirty="0" err="1" smtClean="0"/>
              <a:t>а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0500A-RM-H-061000 </a:t>
            </a:r>
            <a:r>
              <a:rPr lang="ru-RU" dirty="0"/>
              <a:t>Вал карданный задний РМ800Т</a:t>
            </a:r>
          </a:p>
        </p:txBody>
      </p:sp>
    </p:spTree>
    <p:extLst>
      <p:ext uri="{BB962C8B-B14F-4D97-AF65-F5344CB8AC3E}">
        <p14:creationId xmlns:p14="http://schemas.microsoft.com/office/powerpoint/2010/main" val="2079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08912" cy="7059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Цифровое моделирование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670448" y="1015454"/>
            <a:ext cx="63429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Передний мост подключен, передний дифференциал свободный</a:t>
            </a:r>
            <a:endParaRPr lang="ru-RU" dirty="0"/>
          </a:p>
        </p:txBody>
      </p:sp>
      <p:pic>
        <p:nvPicPr>
          <p:cNvPr id="9" name="RM_800_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448" y="136921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8679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5791200" cy="10287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Угловые скорости вращения ведущих колес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766" y="1369219"/>
            <a:ext cx="6226469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64" y="273844"/>
            <a:ext cx="8700536" cy="9941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Крутящий момент на выходном валу РК, Н*мм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766" y="1369219"/>
            <a:ext cx="6226469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5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91264" cy="10287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Крутящие моменты на валах привода главных передач, Н*мм</a:t>
            </a:r>
            <a:endParaRPr lang="ru-RU" sz="24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491630"/>
            <a:ext cx="6226469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435280" cy="10287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Крутящие моменты на валах привода передних колес и корпусе дифференциала, Н*мм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766" y="1369219"/>
            <a:ext cx="6226469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507288" cy="10287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Крутящие моменты на валах привода задних колес и корпусе дифференциала, Н*мм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766" y="1369219"/>
            <a:ext cx="6226469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32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73554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Оценка прочности ШРУС черт. 82135607100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9" y="1383618"/>
            <a:ext cx="8825855" cy="314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80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95487"/>
            <a:ext cx="5276255" cy="131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514288"/>
              </p:ext>
            </p:extLst>
          </p:nvPr>
        </p:nvGraphicFramePr>
        <p:xfrm>
          <a:off x="395537" y="2717628"/>
          <a:ext cx="8229601" cy="2128235"/>
        </p:xfrm>
        <a:graphic>
          <a:graphicData uri="http://schemas.openxmlformats.org/drawingml/2006/table">
            <a:tbl>
              <a:tblPr/>
              <a:tblGrid>
                <a:gridCol w="2952328"/>
                <a:gridCol w="1584176"/>
                <a:gridCol w="1656184"/>
                <a:gridCol w="2036913"/>
              </a:tblGrid>
              <a:tr h="345864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угле </a:t>
                      </a:r>
                      <a:r>
                        <a:rPr lang="ru-RU" sz="1200" dirty="0" smtClean="0">
                          <a:effectLst/>
                        </a:rPr>
                        <a:t>α</a:t>
                      </a:r>
                      <a:r>
                        <a:rPr lang="en-US" sz="800" dirty="0" smtClean="0">
                          <a:effectLst/>
                          <a:latin typeface="+mn-lt"/>
                          <a:cs typeface="Times New Roman"/>
                        </a:rPr>
                        <a:t>=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угле </a:t>
                      </a:r>
                      <a:r>
                        <a:rPr lang="ru-RU" sz="1200" dirty="0" smtClean="0">
                          <a:effectLst/>
                        </a:rPr>
                        <a:t>α</a:t>
                      </a:r>
                      <a:r>
                        <a:rPr lang="en-US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953">
                <a:tc>
                  <a:txBody>
                    <a:bodyPr/>
                    <a:lstStyle/>
                    <a:p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Тангенциальная сила</a:t>
                      </a:r>
                      <a:endParaRPr lang="ru-RU" sz="12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endParaRPr lang="en-US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Осевая сила</a:t>
                      </a:r>
                      <a:endParaRPr lang="ru-RU" sz="12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</a:t>
                      </a:r>
                      <a:endParaRPr lang="en-US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953">
                <a:tc>
                  <a:txBody>
                    <a:bodyPr/>
                    <a:lstStyle/>
                    <a:p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Радиальная сила</a:t>
                      </a:r>
                      <a:endParaRPr lang="ru-RU" sz="12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  <a:endParaRPr lang="en-US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Полная сила</a:t>
                      </a:r>
                      <a:endParaRPr lang="ru-RU" sz="12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Ftotal</a:t>
                      </a:r>
                      <a:endParaRPr lang="en-US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 кгс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953">
                <a:tc>
                  <a:txBody>
                    <a:bodyPr/>
                    <a:lstStyle/>
                    <a:p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полной силы</a:t>
                      </a:r>
                      <a:endParaRPr lang="ru-RU" sz="12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+7,1%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30731"/>
              </p:ext>
            </p:extLst>
          </p:nvPr>
        </p:nvGraphicFramePr>
        <p:xfrm>
          <a:off x="24816" y="519522"/>
          <a:ext cx="3755096" cy="1447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82888"/>
                <a:gridCol w="1872208"/>
              </a:tblGrid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Сила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Формула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Тангенциальная Ft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Ft=T/R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Осевая Fa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Ft​⋅tanα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Радиальная Fr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Ft</a:t>
                      </a:r>
                      <a:r>
                        <a:rPr lang="ru-RU" sz="1200" dirty="0">
                          <a:effectLst/>
                        </a:rPr>
                        <a:t>​⋅</a:t>
                      </a:r>
                      <a:r>
                        <a:rPr lang="ru-RU" sz="1200" dirty="0" err="1">
                          <a:effectLst/>
                        </a:rPr>
                        <a:t>sin</a:t>
                      </a:r>
                      <a:r>
                        <a:rPr lang="ru-RU" sz="1200" dirty="0">
                          <a:effectLst/>
                        </a:rPr>
                        <a:t>α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Полная сила Fполн​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(Ft2​+Fa2​+Fr2​​)</a:t>
                      </a:r>
                      <a:r>
                        <a:rPr lang="en-US" sz="1200" baseline="30000" dirty="0">
                          <a:effectLst/>
                        </a:rPr>
                        <a:t>0.5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2066315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Нагрузка на один шарик ШРУС при максимальном передаваемом моменте </a:t>
            </a:r>
            <a:r>
              <a:rPr lang="ru-RU" b="1" dirty="0" err="1" smtClean="0"/>
              <a:t>М</a:t>
            </a:r>
            <a:r>
              <a:rPr lang="ru-RU" b="1" baseline="-25000" dirty="0" err="1" smtClean="0"/>
              <a:t>кр</a:t>
            </a:r>
            <a:r>
              <a:rPr lang="ru-RU" b="1" dirty="0" smtClean="0"/>
              <a:t>=110 кгс*м, </a:t>
            </a:r>
            <a:r>
              <a:rPr lang="en-US" b="1" dirty="0" err="1" smtClean="0"/>
              <a:t>i</a:t>
            </a:r>
            <a:r>
              <a:rPr lang="ru-RU" b="1" baseline="-25000" dirty="0" err="1" smtClean="0"/>
              <a:t>кп</a:t>
            </a:r>
            <a:r>
              <a:rPr lang="ru-RU" b="1" dirty="0" smtClean="0"/>
              <a:t>=5,292, </a:t>
            </a:r>
            <a:r>
              <a:rPr lang="en-US" b="1" dirty="0" err="1" smtClean="0"/>
              <a:t>i</a:t>
            </a:r>
            <a:r>
              <a:rPr lang="ru-RU" b="1" baseline="-25000" dirty="0" smtClean="0"/>
              <a:t>вар</a:t>
            </a:r>
            <a:r>
              <a:rPr lang="ru-RU" b="1" dirty="0" smtClean="0"/>
              <a:t>=3,1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1576123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Максимальный момент на двигателе </a:t>
            </a:r>
            <a:r>
              <a:rPr lang="ru-RU" sz="1200" dirty="0" err="1" smtClean="0"/>
              <a:t>М</a:t>
            </a:r>
            <a:r>
              <a:rPr lang="ru-RU" sz="1200" baseline="-25000" dirty="0" err="1" smtClean="0"/>
              <a:t>кр</a:t>
            </a:r>
            <a:r>
              <a:rPr lang="ru-RU" sz="1200" dirty="0" smtClean="0"/>
              <a:t>= 6,7 кгс*м (67 Н*м)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5888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24949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Напряжения (давления) в зоне контакта шарика и обоймы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7534"/>
            <a:ext cx="5393035" cy="175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526491"/>
            <a:ext cx="1530823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192145"/>
              </p:ext>
            </p:extLst>
          </p:nvPr>
        </p:nvGraphicFramePr>
        <p:xfrm>
          <a:off x="467545" y="2603510"/>
          <a:ext cx="8229601" cy="1606976"/>
        </p:xfrm>
        <a:graphic>
          <a:graphicData uri="http://schemas.openxmlformats.org/drawingml/2006/table">
            <a:tbl>
              <a:tblPr/>
              <a:tblGrid>
                <a:gridCol w="2952328"/>
                <a:gridCol w="1584176"/>
                <a:gridCol w="1656184"/>
                <a:gridCol w="2036913"/>
              </a:tblGrid>
              <a:tr h="34586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угле </a:t>
                      </a:r>
                      <a:r>
                        <a:rPr lang="ru-RU" sz="1200" dirty="0" smtClean="0">
                          <a:effectLst/>
                        </a:rPr>
                        <a:t>α</a:t>
                      </a:r>
                      <a:r>
                        <a:rPr lang="en-US" sz="800" dirty="0" smtClean="0">
                          <a:effectLst/>
                          <a:latin typeface="+mn-lt"/>
                          <a:cs typeface="Times New Roman"/>
                        </a:rPr>
                        <a:t>=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угле </a:t>
                      </a:r>
                      <a:r>
                        <a:rPr lang="ru-RU" sz="1200" dirty="0" smtClean="0">
                          <a:effectLst/>
                        </a:rPr>
                        <a:t>α</a:t>
                      </a:r>
                      <a:r>
                        <a:rPr lang="en-US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635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Расчетное контактное давление (напряжение)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200" b="0" baseline="-25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endParaRPr lang="en-US" sz="12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5200 МПа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5300 МПа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7235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Предельное</a:t>
                      </a:r>
                      <a:r>
                        <a:rPr lang="ru-RU" sz="12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контактное напряжение (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Остаточная деформация 0,0001</a:t>
                      </a: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4200 МПа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71438" marB="7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4153" y="4299943"/>
            <a:ext cx="8314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Чтобы контактные напряжения не превышали предельных, максимальный крутящий момент передаваемый ШРУС не должен превышать 55 кгс*м.</a:t>
            </a:r>
            <a:endParaRPr lang="ru-RU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21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30203"/>
              </p:ext>
            </p:extLst>
          </p:nvPr>
        </p:nvGraphicFramePr>
        <p:xfrm>
          <a:off x="122002" y="3001992"/>
          <a:ext cx="5112568" cy="22923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2088"/>
                <a:gridCol w="1152128"/>
                <a:gridCol w="1080120"/>
                <a:gridCol w="1008112"/>
                <a:gridCol w="1080120"/>
              </a:tblGrid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effectLst/>
                        </a:rPr>
                        <a:t>Log</a:t>
                      </a:r>
                      <a:r>
                        <a:rPr lang="ru-RU" sz="700" b="1" dirty="0">
                          <a:effectLst/>
                        </a:rPr>
                        <a:t> </a:t>
                      </a:r>
                      <a:r>
                        <a:rPr lang="ru-RU" sz="700" b="1" dirty="0" err="1">
                          <a:effectLst/>
                        </a:rPr>
                        <a:t>Nц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effectLst/>
                        </a:rPr>
                        <a:t>Nц</a:t>
                      </a:r>
                      <a:r>
                        <a:rPr lang="ru-RU" sz="700" b="1" dirty="0">
                          <a:effectLst/>
                        </a:rPr>
                        <a:t> </a:t>
                      </a:r>
                      <a:r>
                        <a:rPr lang="ru-RU" sz="700" b="1" dirty="0" smtClean="0">
                          <a:effectLst/>
                        </a:rPr>
                        <a:t>(оборотов)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</a:rPr>
                        <a:t>Время, минут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</a:rPr>
                        <a:t>Время, часов</a:t>
                      </a:r>
                      <a:endParaRPr lang="ru-RU" sz="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</a:rPr>
                        <a:t>Примерно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0,27 мин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0,0046 ч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~16 секунд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2,5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316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0,87 мин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0,0144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~52 секунды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1 000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2,74 мин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0,046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~3 минуты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10 000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27,4 мин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0,46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~27 минут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100 000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274 мин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4,57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~4,5 часа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1 000 000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2 740 мин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45,7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~2 суток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10 000 000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27 400 мин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456,6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~19 суток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8,0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100 000 000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274 000 мин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4 566 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~190 суток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4" y="120446"/>
            <a:ext cx="7112691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164" y="2766740"/>
            <a:ext cx="5184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При максимальной частоте вращения вала 365 об/мин за 16  секунд будет совершено 100 оборотов</a:t>
            </a:r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5347236" y="2949792"/>
            <a:ext cx="376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 контактном давлении 5300 МПа ресурс ШРУС составит меньше 1 минуты. </a:t>
            </a:r>
            <a:endParaRPr lang="ru-RU" sz="24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70310" y="641456"/>
            <a:ext cx="792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886334" y="552494"/>
            <a:ext cx="2880320" cy="1458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79054" y="636693"/>
            <a:ext cx="0" cy="1693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2030350" y="609690"/>
            <a:ext cx="72008" cy="54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27" y="1306114"/>
            <a:ext cx="2907109" cy="14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1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47103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1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474"/>
            <a:ext cx="4314101" cy="271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2807234"/>
            <a:ext cx="8886917" cy="2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5318" y="195486"/>
            <a:ext cx="4471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Расчётное контактное давление составит для шариков диаметром: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17 мм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max</a:t>
            </a:r>
            <a:r>
              <a:rPr lang="en-US" dirty="0" smtClean="0"/>
              <a:t> = </a:t>
            </a:r>
            <a:r>
              <a:rPr lang="ru-RU" dirty="0" smtClean="0"/>
              <a:t>3600 МПа,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19 мм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max</a:t>
            </a:r>
            <a:r>
              <a:rPr lang="en-US" dirty="0" smtClean="0"/>
              <a:t> = </a:t>
            </a:r>
            <a:r>
              <a:rPr lang="ru-RU" dirty="0" smtClean="0"/>
              <a:t>3300 МПа,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91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5187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результатом расчета получено, что: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Угол излома </a:t>
            </a:r>
            <a:r>
              <a:rPr lang="ru-RU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sz="1600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15,4°увеличивает полную нагрузку на шарик на 7%, что не критично,</a:t>
            </a:r>
          </a:p>
          <a:p>
            <a:pPr marL="285750" indent="-285750">
              <a:buFontTx/>
              <a:buChar char="-"/>
            </a:pPr>
            <a:endParaRPr lang="ru-RU" sz="1600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Максимальное расчетное давление в зоне контакта шарика и обоймы составляет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5300 МПа, что выше допустимого </a:t>
            </a:r>
            <a:r>
              <a:rPr lang="ru-RU" sz="1600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4200 МПа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Расчетный ресурс при давлении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5300 МПа составляет менее 1 минуты (при частоте вращения вала 365 об/мин и передаваемом моменте 110 кгс*м,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того, чтобы контактные давления не превышали допустимых момент на ШРУС не должен превышать 55 кгс*м.</a:t>
            </a:r>
          </a:p>
          <a:p>
            <a:pPr marL="285750" indent="-285750">
              <a:buFontTx/>
              <a:buChar char="-"/>
            </a:pPr>
            <a:endParaRPr lang="ru-RU" sz="1600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обеспечения работы ШРУС требуется увеличение его типоразмера. Это приведет к уменьшению силы действующей на шарик (кубическая зависимость на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увеличению диаметра шарика (квадратичная зависимость на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b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ШРУС с шариками диаметром 17 мм контактное давление составит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3600 МПа, что ниже допустимого.</a:t>
            </a:r>
          </a:p>
        </p:txBody>
      </p:sp>
    </p:spTree>
    <p:extLst>
      <p:ext uri="{BB962C8B-B14F-4D97-AF65-F5344CB8AC3E}">
        <p14:creationId xmlns:p14="http://schemas.microsoft.com/office/powerpoint/2010/main" val="258952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" y="460317"/>
            <a:ext cx="429184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pukazov_yag\Downloads\transl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67494"/>
            <a:ext cx="4702298" cy="44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pukazov_yag\Downloads\screenshot-2026-06-16-15-50-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" y="276259"/>
            <a:ext cx="8892480" cy="27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2" b="21752"/>
          <a:stretch/>
        </p:blipFill>
        <p:spPr bwMode="auto">
          <a:xfrm>
            <a:off x="4979015" y="25698"/>
            <a:ext cx="4007856" cy="16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62876" y="677837"/>
            <a:ext cx="79022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14857" y="1347614"/>
            <a:ext cx="64638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2"/>
          <p:cNvSpPr>
            <a:spLocks noGrp="1"/>
          </p:cNvSpPr>
          <p:nvPr>
            <p:ph type="body" sz="half" idx="2"/>
          </p:nvPr>
        </p:nvSpPr>
        <p:spPr>
          <a:xfrm>
            <a:off x="74270" y="3075806"/>
            <a:ext cx="8541196" cy="64807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Рабочий угол* </a:t>
            </a:r>
            <a:r>
              <a:rPr lang="ru-RU" dirty="0" err="1" smtClean="0"/>
              <a:t>ШРУСа</a:t>
            </a:r>
            <a:r>
              <a:rPr lang="ru-RU" dirty="0" smtClean="0"/>
              <a:t> </a:t>
            </a:r>
            <a:r>
              <a:rPr lang="en-US" dirty="0" smtClean="0"/>
              <a:t>0500A-RM-H-061000 </a:t>
            </a:r>
            <a:r>
              <a:rPr lang="ru-RU" dirty="0"/>
              <a:t>Вал карданный </a:t>
            </a:r>
            <a:r>
              <a:rPr lang="ru-RU" dirty="0" smtClean="0"/>
              <a:t>задний РМ800Т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</a:t>
            </a:r>
            <a:r>
              <a:rPr lang="ru-RU" dirty="0"/>
              <a:t> </a:t>
            </a:r>
            <a:r>
              <a:rPr lang="ru-RU" dirty="0" smtClean="0"/>
              <a:t>по </a:t>
            </a:r>
            <a:r>
              <a:rPr lang="ru-RU" dirty="0"/>
              <a:t>электронной </a:t>
            </a:r>
            <a:r>
              <a:rPr lang="ru-RU" dirty="0" smtClean="0"/>
              <a:t>модели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35846"/>
            <a:ext cx="2095451" cy="159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8224" y="4635634"/>
            <a:ext cx="78943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32" y="393990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чертежу угол качения ±23</a:t>
            </a:r>
            <a:r>
              <a:rPr lang="ru-RU" dirty="0" smtClean="0">
                <a:sym typeface="Symbol"/>
              </a:rPr>
              <a:t>.</a:t>
            </a:r>
          </a:p>
          <a:p>
            <a:r>
              <a:rPr lang="ru-RU" dirty="0" smtClean="0">
                <a:solidFill>
                  <a:srgbClr val="FF0000"/>
                </a:solidFill>
                <a:sym typeface="Symbol"/>
              </a:rPr>
              <a:t>В 3Д модели угол 27,6.</a:t>
            </a:r>
          </a:p>
          <a:p>
            <a:r>
              <a:rPr lang="ru-RU" dirty="0" smtClean="0">
                <a:sym typeface="Symbol"/>
              </a:rPr>
              <a:t>По факту 15,45.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0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4177" r="1816" b="5933"/>
          <a:stretch/>
        </p:blipFill>
        <p:spPr>
          <a:xfrm>
            <a:off x="4932040" y="66006"/>
            <a:ext cx="3913759" cy="4104691"/>
          </a:xfrm>
          <a:noFill/>
        </p:spPr>
      </p:pic>
      <p:pic>
        <p:nvPicPr>
          <p:cNvPr id="3075" name="Picture 3" descr="C:\Users\pukazov_yag\Desktop\(ОКР) R40600400 Трансмисся\!Архив\Картинки для презентации\Screenshot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82" y="3878855"/>
            <a:ext cx="3923928" cy="12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4" y="555526"/>
            <a:ext cx="4099967" cy="156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5372" y="123478"/>
            <a:ext cx="31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Номинальные параметры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7734"/>
            <a:ext cx="4169668" cy="182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4" y="4299942"/>
            <a:ext cx="4032448" cy="73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6" y="383146"/>
            <a:ext cx="3800451" cy="2137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6" y="2690206"/>
            <a:ext cx="3800451" cy="2137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74" y="383146"/>
            <a:ext cx="2550278" cy="4529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4158" y="529937"/>
            <a:ext cx="1246909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383146"/>
            <a:ext cx="1246909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582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1" y="292266"/>
            <a:ext cx="4411034" cy="20334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77" y="292265"/>
            <a:ext cx="3160915" cy="4214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1" y="2399542"/>
            <a:ext cx="3429000" cy="2571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653" y="4459040"/>
            <a:ext cx="1246909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95469" y="403907"/>
            <a:ext cx="1398357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После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53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7" y="276527"/>
            <a:ext cx="4532774" cy="21419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607" y="276528"/>
            <a:ext cx="4036505" cy="26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6" y="2336980"/>
            <a:ext cx="3571875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99" y="2687168"/>
            <a:ext cx="3642353" cy="232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40262" y="349135"/>
            <a:ext cx="1246909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09908" y="4406485"/>
            <a:ext cx="1398357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452320" y="4526350"/>
            <a:ext cx="1246909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98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443" y="172350"/>
            <a:ext cx="8740833" cy="36086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dirty="0" smtClean="0"/>
              <a:t>На фотографиях видно, что разрушение приводных валов происходит как в основном перед редуктором (внутренний вал) , так и за ним (наружный вал).</a:t>
            </a:r>
          </a:p>
          <a:p>
            <a:endParaRPr lang="ru-RU" sz="1600" dirty="0" smtClean="0"/>
          </a:p>
          <a:p>
            <a:r>
              <a:rPr lang="ru-RU" sz="1600" dirty="0" smtClean="0"/>
              <a:t>Обороты внутреннего вала в  3,667 раза больше чем наружных (на величину передаточного отношения редуктора), а крутящий момент в 1,83 раза меньше (3,667/2).</a:t>
            </a:r>
          </a:p>
          <a:p>
            <a:endParaRPr lang="ru-RU" sz="1600" dirty="0" smtClean="0"/>
          </a:p>
          <a:p>
            <a:r>
              <a:rPr lang="ru-RU" sz="1600" dirty="0" smtClean="0"/>
              <a:t>Из выше приведенного расчета следует, что момент на выходном валу раздаточной коробки 800 Н*м.</a:t>
            </a:r>
          </a:p>
          <a:p>
            <a:endParaRPr lang="ru-RU" sz="1600" dirty="0" smtClean="0"/>
          </a:p>
          <a:p>
            <a:r>
              <a:rPr lang="ru-RU" sz="1600" dirty="0" smtClean="0"/>
              <a:t>На валах привода переднего и заднего редукторов крутящий момент 250 и 550 Н*м соответственно (</a:t>
            </a:r>
            <a:r>
              <a:rPr lang="en-US" sz="1600" dirty="0"/>
              <a:t>min static </a:t>
            </a:r>
            <a:r>
              <a:rPr lang="en-US" sz="1600" dirty="0" smtClean="0"/>
              <a:t>torsional strength </a:t>
            </a:r>
            <a:r>
              <a:rPr lang="en-US" sz="1600" dirty="0"/>
              <a:t>is </a:t>
            </a:r>
            <a:r>
              <a:rPr lang="en-US" sz="1600" dirty="0" smtClean="0"/>
              <a:t>1530 N*m</a:t>
            </a:r>
            <a:r>
              <a:rPr lang="ru-RU" sz="1600" dirty="0" smtClean="0"/>
              <a:t>).</a:t>
            </a:r>
          </a:p>
          <a:p>
            <a:endParaRPr lang="ru-RU" sz="1600" dirty="0" smtClean="0"/>
          </a:p>
          <a:p>
            <a:r>
              <a:rPr lang="ru-RU" sz="1600" dirty="0" smtClean="0"/>
              <a:t>На наружных валах привода колес крутящий момент составляет 1000 Н*м на каждом</a:t>
            </a:r>
            <a:r>
              <a:rPr lang="en-US" sz="1600" dirty="0" smtClean="0"/>
              <a:t> </a:t>
            </a:r>
            <a:r>
              <a:rPr lang="ru-RU" sz="1600" dirty="0"/>
              <a:t>(</a:t>
            </a:r>
            <a:r>
              <a:rPr lang="en-US" sz="1600" dirty="0"/>
              <a:t>min static torsional strength is </a:t>
            </a:r>
            <a:r>
              <a:rPr lang="en-US" sz="1600" dirty="0" smtClean="0"/>
              <a:t>2000 N*m</a:t>
            </a:r>
            <a:r>
              <a:rPr lang="ru-RU" sz="1600" dirty="0"/>
              <a:t>)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40" y="3507854"/>
            <a:ext cx="3287936" cy="153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3496336"/>
            <a:ext cx="1398357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После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558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-RM">
  <a:themeElements>
    <a:clrScheme name="GO-RM">
      <a:dk1>
        <a:srgbClr val="1F1A17"/>
      </a:dk1>
      <a:lt1>
        <a:srgbClr val="FFFFFF"/>
      </a:lt1>
      <a:dk2>
        <a:srgbClr val="C4252A"/>
      </a:dk2>
      <a:lt2>
        <a:srgbClr val="D0CFCF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GO-RM</Template>
  <TotalTime>532</TotalTime>
  <Words>687</Words>
  <Application>Microsoft Office PowerPoint</Application>
  <PresentationFormat>Экран (16:9)</PresentationFormat>
  <Paragraphs>145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GO-RM</vt:lpstr>
      <vt:lpstr>Инженерный анализ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Цифровое моделирование</vt:lpstr>
      <vt:lpstr>Угловые скорости вращения ведущих колес</vt:lpstr>
      <vt:lpstr>Крутящий момент на выходном валу РК, Н*мм</vt:lpstr>
      <vt:lpstr>Крутящие моменты на валах привода главных передач, Н*мм</vt:lpstr>
      <vt:lpstr>Крутящие моменты на валах привода передних колес и корпусе дифференциала, Н*мм</vt:lpstr>
      <vt:lpstr>Крутящие моменты на валах привода задних колес и корпусе дифференциала, Н*мм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Технические решения</dc:title>
  <dc:creator>ПУКАЗОВ ЯРОСЛАВ ГЕННАДЬЕВИЧ</dc:creator>
  <cp:lastModifiedBy>ПУКАЗОВ ЯРОСЛАВ ГЕННАДЬЕВИЧ</cp:lastModifiedBy>
  <cp:revision>53</cp:revision>
  <dcterms:created xsi:type="dcterms:W3CDTF">2024-06-19T05:57:56Z</dcterms:created>
  <dcterms:modified xsi:type="dcterms:W3CDTF">2026-06-27T08:58:48Z</dcterms:modified>
</cp:coreProperties>
</file>