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58" r:id="rId6"/>
    <p:sldId id="270" r:id="rId7"/>
    <p:sldId id="271" r:id="rId8"/>
    <p:sldId id="261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2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2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1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6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1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605F-B713-4EDD-AEE5-2BF8A599A5B3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3003-2ECD-404E-AB34-691D2BEDB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57604"/>
            <a:ext cx="7380312" cy="178653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Технические требования на разработку задней карданной передачи с </a:t>
            </a:r>
            <a:r>
              <a:rPr lang="ru-RU" sz="3200" b="1" dirty="0" err="1" smtClean="0"/>
              <a:t>ШРУСами</a:t>
            </a:r>
            <a:r>
              <a:rPr lang="ru-RU" sz="3200" b="1" dirty="0" smtClean="0"/>
              <a:t> для снегоболотоходов </a:t>
            </a:r>
            <a:br>
              <a:rPr lang="ru-RU" sz="3200" b="1" dirty="0" smtClean="0"/>
            </a:br>
            <a:r>
              <a:rPr lang="ru-RU" sz="3200" b="1" dirty="0" smtClean="0"/>
              <a:t>РМ 800Т и РМ 800 6х6 </a:t>
            </a:r>
            <a:endParaRPr lang="ru-RU" sz="3200" b="1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C692E8E-6B1E-059C-A1C3-B79EE13C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7" y="667724"/>
            <a:ext cx="1096516" cy="16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61" y="4293096"/>
            <a:ext cx="3735039" cy="24297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57" l="7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550581" cy="21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9" y="4486677"/>
            <a:ext cx="2357030" cy="20426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3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18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Пространственные </a:t>
            </a:r>
            <a:r>
              <a:rPr lang="ru-RU" sz="2800" b="1" dirty="0"/>
              <a:t>о</a:t>
            </a:r>
            <a:r>
              <a:rPr lang="ru-RU" sz="2800" b="1" dirty="0" smtClean="0"/>
              <a:t>граничения компоновки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3104"/>
            <a:ext cx="7632848" cy="579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Список литературы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b="1" dirty="0" err="1"/>
              <a:t>Исайчев</a:t>
            </a:r>
            <a:r>
              <a:rPr lang="ru-RU" sz="1800" b="1" dirty="0"/>
              <a:t>, В.Т.</a:t>
            </a:r>
            <a:r>
              <a:rPr lang="ru-RU" sz="1800" dirty="0"/>
              <a:t> Проектирование и расчет агрегатов и систем автотранспортных средств (трансмиссия) : методические указания / В.Т. </a:t>
            </a:r>
            <a:r>
              <a:rPr lang="ru-RU" sz="1800" dirty="0" err="1"/>
              <a:t>Исайчев</a:t>
            </a:r>
            <a:r>
              <a:rPr lang="ru-RU" sz="1800" dirty="0"/>
              <a:t> ; Оренбургский гос. ун-т. – Оренбург : ОГУ, 2013. – 93 </a:t>
            </a:r>
            <a:r>
              <a:rPr lang="ru-RU" sz="1800" dirty="0" smtClean="0"/>
              <a:t>с.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smtClean="0"/>
              <a:t>Некрасов </a:t>
            </a:r>
            <a:r>
              <a:rPr lang="ru-RU" sz="1800" b="1" dirty="0"/>
              <a:t>В. И.</a:t>
            </a:r>
            <a:r>
              <a:rPr lang="ru-RU" sz="1800" dirty="0"/>
              <a:t> Карданная передача : учебное пособие / В. И. Некрасов, Г. Н. </a:t>
            </a:r>
            <a:r>
              <a:rPr lang="ru-RU" sz="1800" dirty="0" err="1"/>
              <a:t>Шпитко</a:t>
            </a:r>
            <a:r>
              <a:rPr lang="ru-RU" sz="1800" dirty="0"/>
              <a:t>. — Курган ; Сургут : Изд-во Курганского гос. ун-та, 2013. — 135 </a:t>
            </a:r>
            <a:r>
              <a:rPr lang="ru-RU" sz="1800" dirty="0" smtClean="0"/>
              <a:t>с.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smtClean="0"/>
              <a:t>Кузьмин </a:t>
            </a:r>
            <a:r>
              <a:rPr lang="ru-RU" sz="1800" b="1" dirty="0"/>
              <a:t>Ю. А. </a:t>
            </a:r>
            <a:r>
              <a:rPr lang="ru-RU" sz="1800" dirty="0"/>
              <a:t>Конструирование и расчет автомобиля. Расчет карданных передач : методические указания по выполнению курсовой работы для студентов специальности 19020165 «Автомобиле- и тракторостроение» / Ю. А. Кузьмин. — Ульяновск : Ульяновский государственный технический университет, 2008. — 29 </a:t>
            </a:r>
            <a:r>
              <a:rPr lang="ru-RU" sz="1800" dirty="0" smtClean="0"/>
              <a:t>с.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smtClean="0"/>
              <a:t>Гусаков </a:t>
            </a:r>
            <a:r>
              <a:rPr lang="ru-RU" sz="1800" b="1" dirty="0"/>
              <a:t>Н. В. </a:t>
            </a:r>
            <a:r>
              <a:rPr lang="ru-RU" sz="1800" dirty="0"/>
              <a:t>Конструкция автомобиля. Шасси : учебник для студентов высших учебных заведений, обучающихся по направлению «Наземные транспортные системы» и специальности «Автомобиле- и тракторостроение» / Н. В. Гусаков, И. Н. Зверев, А. Л. </a:t>
            </a:r>
            <a:r>
              <a:rPr lang="ru-RU" sz="1800" dirty="0" err="1"/>
              <a:t>Карунин</a:t>
            </a:r>
            <a:r>
              <a:rPr lang="ru-RU" sz="1800" dirty="0"/>
              <a:t> [и др.] ; под общей редакцией А. Л. </a:t>
            </a:r>
            <a:r>
              <a:rPr lang="ru-RU" sz="1800" dirty="0" err="1"/>
              <a:t>Карунина</a:t>
            </a:r>
            <a:r>
              <a:rPr lang="ru-RU" sz="1800" dirty="0"/>
              <a:t>. — Москва : Московский государственный технический университет «МАМИ», 2000. — 528 с</a:t>
            </a:r>
            <a:r>
              <a:rPr lang="ru-RU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smtClean="0"/>
              <a:t>ГОСТ </a:t>
            </a:r>
            <a:r>
              <a:rPr lang="ru-RU" sz="1800" b="1" dirty="0"/>
              <a:t>15.309-98.</a:t>
            </a:r>
            <a:r>
              <a:rPr lang="ru-RU" sz="1800" dirty="0"/>
              <a:t> Система разработки и постановки продукции на производство. Испытания и приемка выпускаемой продукции. Основные положения. – </a:t>
            </a:r>
            <a:r>
              <a:rPr lang="ru-RU" sz="1800" dirty="0" err="1"/>
              <a:t>Введ</a:t>
            </a:r>
            <a:r>
              <a:rPr lang="ru-RU" sz="1800" dirty="0"/>
              <a:t>. 2000-01-01. – Минск : Межгосударственный совет по стандартизации, метрологии и сертификации ; М. : </a:t>
            </a:r>
            <a:r>
              <a:rPr lang="ru-RU" sz="1800" dirty="0" err="1"/>
              <a:t>Стандартинформ</a:t>
            </a:r>
            <a:r>
              <a:rPr lang="ru-RU" sz="1800" dirty="0"/>
              <a:t>, 2008. – 10 с</a:t>
            </a:r>
            <a:r>
              <a:rPr lang="ru-RU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/>
              <a:t>ГОСТ 33669-2015.</a:t>
            </a:r>
            <a:r>
              <a:rPr lang="ru-RU" sz="1800" dirty="0"/>
              <a:t> Автомобильные транспортные средства. Передачи карданные автомобилей с шарнирами неравных угловых скоростей. Общие технические условия. – </a:t>
            </a:r>
            <a:r>
              <a:rPr lang="ru-RU" sz="1800" dirty="0" err="1"/>
              <a:t>Введ</a:t>
            </a:r>
            <a:r>
              <a:rPr lang="ru-RU" sz="1800" dirty="0"/>
              <a:t>. 2017-04-01. – М. : </a:t>
            </a:r>
            <a:r>
              <a:rPr lang="ru-RU" sz="1800" dirty="0" err="1"/>
              <a:t>Стандартинформ</a:t>
            </a:r>
            <a:r>
              <a:rPr lang="ru-RU" sz="1800" dirty="0"/>
              <a:t>, 2016. – 15 с</a:t>
            </a:r>
            <a:r>
              <a:rPr lang="ru-RU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800" b="1" dirty="0" err="1"/>
              <a:t>Прядкин</a:t>
            </a:r>
            <a:r>
              <a:rPr lang="ru-RU" sz="1800" b="1" dirty="0"/>
              <a:t> В.И., Гудков В.В., Сокол П.А.</a:t>
            </a:r>
            <a:r>
              <a:rPr lang="ru-RU" sz="1800" dirty="0"/>
              <a:t> Анализ подходов по исследованию явления циркуляции мощности в трансмиссии </a:t>
            </a:r>
            <a:r>
              <a:rPr lang="ru-RU" sz="1800" dirty="0" err="1"/>
              <a:t>полноприводного</a:t>
            </a:r>
            <a:r>
              <a:rPr lang="ru-RU" sz="1800" dirty="0"/>
              <a:t> автомобиля // Лесотехнический журнал. 2019. №3 (35). 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2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68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Конструкция карданной передачи, </a:t>
            </a:r>
            <a:br>
              <a:rPr lang="ru-RU" sz="2800" b="1" dirty="0" smtClean="0"/>
            </a:br>
            <a:r>
              <a:rPr lang="ru-RU" sz="2800" b="1" dirty="0" smtClean="0"/>
              <a:t>принятая на рассмотрение (в качестве примера)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2" y="908719"/>
            <a:ext cx="7923157" cy="58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7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максимального крутящего момента по двигателю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06801" cy="300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323528" y="5085184"/>
            <a:ext cx="8352928" cy="11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ctr">
              <a:buFont typeface="Arial" panose="020B0604020202020204" pitchFamily="34" charset="0"/>
              <a:buNone/>
            </a:pPr>
            <a:r>
              <a:rPr lang="ru-RU" sz="1800" dirty="0" smtClean="0"/>
              <a:t>Расчет производится в соответствии с максимальным передаточным отношением КПП от РМ 800 6х6 </a:t>
            </a:r>
            <a:r>
              <a:rPr lang="ru-RU" sz="1800" b="1" u="sng" dirty="0" smtClean="0"/>
              <a:t>с целью унификации</a:t>
            </a:r>
            <a:r>
              <a:rPr lang="ru-RU" sz="1800" dirty="0" smtClean="0"/>
              <a:t> и использования карданных передач одинаковой конструкции </a:t>
            </a:r>
            <a:r>
              <a:rPr lang="ru-RU" sz="1800" b="1" u="sng" dirty="0" smtClean="0"/>
              <a:t>для РМ 800Т и РМ 800 6х6</a:t>
            </a:r>
            <a:r>
              <a:rPr lang="ru-RU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5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максимального крутящего момента, реализуемого на колесах по сцеплению.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3279"/>
            <a:ext cx="66912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55892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дальнейших расчетах используется крутящий момент карданного вала, полученный по сцеплению колес. При передаче карданным валом крутящего момента выше 611 </a:t>
            </a:r>
            <a:r>
              <a:rPr lang="ru-RU" sz="1600" dirty="0" err="1" smtClean="0"/>
              <a:t>Нм</a:t>
            </a:r>
            <a:r>
              <a:rPr lang="ru-RU" sz="1600" dirty="0" smtClean="0"/>
              <a:t> происходит пробуксовка колес, в следствии этого коэффициент сцепления стремится к нулю, крутящий момент падает </a:t>
            </a:r>
            <a:r>
              <a:rPr lang="en-US" sz="1600" dirty="0" smtClean="0"/>
              <a:t>[</a:t>
            </a:r>
            <a:r>
              <a:rPr lang="ru-RU" sz="1600" dirty="0" smtClean="0"/>
              <a:t>7</a:t>
            </a:r>
            <a:r>
              <a:rPr lang="en-US" sz="1600" dirty="0" smtClean="0"/>
              <a:t>]</a:t>
            </a:r>
            <a:r>
              <a:rPr lang="ru-RU" sz="1600" dirty="0" smtClean="0"/>
              <a:t>. </a:t>
            </a:r>
            <a:r>
              <a:rPr lang="ru-RU" sz="1600" b="1" dirty="0" smtClean="0"/>
              <a:t>Использование максимального крутящего момента по двигателю </a:t>
            </a:r>
          </a:p>
          <a:p>
            <a:pPr algn="ctr"/>
            <a:r>
              <a:rPr lang="ru-RU" sz="1600" b="1" u="sng" dirty="0" smtClean="0"/>
              <a:t>конструктивно и экономически нецелесообразно.</a:t>
            </a:r>
            <a:endParaRPr lang="ru-RU" sz="1600" b="1" u="sng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6711088" y="1052736"/>
            <a:ext cx="241176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Расчет производится в соответствии с массой и колесной формулой от РМ 800 6х6 </a:t>
            </a:r>
            <a:r>
              <a:rPr lang="ru-RU" sz="1800" b="1" u="sng" dirty="0" smtClean="0"/>
              <a:t>с целью унификации</a:t>
            </a:r>
            <a:r>
              <a:rPr lang="ru-RU" sz="1800" dirty="0" smtClean="0"/>
              <a:t> и использования карданных передач одинаковой конструкции </a:t>
            </a:r>
            <a:r>
              <a:rPr lang="ru-RU" sz="1800" b="1" u="sng" dirty="0" smtClean="0"/>
              <a:t>для РМ 800Т и  РМ 800 6х6</a:t>
            </a:r>
            <a:r>
              <a:rPr lang="ru-RU" sz="1800" dirty="0" smtClean="0"/>
              <a:t>, т.к. реализуемый момент на колесах по сцеплению прямо пропорционален массе машины.</a:t>
            </a:r>
          </a:p>
        </p:txBody>
      </p:sp>
    </p:spTree>
    <p:extLst>
      <p:ext uri="{BB962C8B-B14F-4D97-AF65-F5344CB8AC3E}">
        <p14:creationId xmlns:p14="http://schemas.microsoft.com/office/powerpoint/2010/main" val="22520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Расчет серийного </a:t>
            </a:r>
            <a:r>
              <a:rPr lang="ru-RU" sz="2800" b="1" dirty="0" err="1" smtClean="0"/>
              <a:t>ШРУСа</a:t>
            </a:r>
            <a:r>
              <a:rPr lang="ru-RU" sz="2800" b="1" dirty="0" smtClean="0"/>
              <a:t> карданной передачи 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5877272"/>
            <a:ext cx="8352928" cy="1152128"/>
          </a:xfrm>
        </p:spPr>
        <p:txBody>
          <a:bodyPr>
            <a:noAutofit/>
          </a:bodyPr>
          <a:lstStyle/>
          <a:p>
            <a:pPr marL="0" indent="450000" algn="ctr">
              <a:buNone/>
            </a:pPr>
            <a:r>
              <a:rPr lang="ru-RU" sz="1800" dirty="0" smtClean="0"/>
              <a:t>Произведен расчет серийного </a:t>
            </a:r>
            <a:r>
              <a:rPr lang="ru-RU" sz="1800" dirty="0" err="1" smtClean="0"/>
              <a:t>ШРУСа</a:t>
            </a:r>
            <a:r>
              <a:rPr lang="ru-RU" sz="1800" dirty="0" smtClean="0"/>
              <a:t> в соответствии с крутящим моментом на карданом валу по сцеплению от РМ 800 6х6. </a:t>
            </a:r>
          </a:p>
          <a:p>
            <a:pPr marL="0" indent="450000" algn="ctr">
              <a:buNone/>
            </a:pPr>
            <a:r>
              <a:rPr lang="ru-RU" sz="1800" dirty="0" smtClean="0"/>
              <a:t>Установлено </a:t>
            </a:r>
            <a:r>
              <a:rPr lang="ru-RU" sz="1800" b="1" u="sng" dirty="0" smtClean="0"/>
              <a:t>превышение допустимых нагрузок в 1,8 раз.</a:t>
            </a:r>
            <a:endParaRPr lang="ru-RU" sz="1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643960" cy="508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2863" y="88897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</a:t>
            </a:r>
            <a:r>
              <a:rPr lang="ru-RU" sz="1400" dirty="0" smtClean="0"/>
              <a:t> РМ800Т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107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Расчет </a:t>
            </a:r>
            <a:r>
              <a:rPr lang="ru-RU" sz="2800" b="1" dirty="0" err="1" smtClean="0"/>
              <a:t>ШРУСа</a:t>
            </a:r>
            <a:r>
              <a:rPr lang="ru-RU" sz="2800" b="1" dirty="0" smtClean="0"/>
              <a:t> ВАЗ 2123 для карданной передачи</a:t>
            </a:r>
            <a:endParaRPr lang="ru-RU" sz="28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24B26F7-60BC-3160-1769-A22CAFF9E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72816"/>
            <a:ext cx="3905824" cy="40219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52528" cy="469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37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Расчет требуемого </a:t>
            </a:r>
            <a:r>
              <a:rPr lang="ru-RU" sz="2800" b="1" dirty="0" err="1" smtClean="0"/>
              <a:t>ШРУСа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300042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46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35"/>
            <a:ext cx="8229600" cy="59295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Расчет вала карданной передачи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4836"/>
            <a:ext cx="4464496" cy="626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51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Требования к карданной передаче с </a:t>
            </a:r>
            <a:r>
              <a:rPr lang="ru-RU" sz="2800" b="1" dirty="0" err="1" smtClean="0"/>
              <a:t>ШРУСами</a:t>
            </a:r>
            <a:endParaRPr lang="ru-RU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80920" cy="63093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200" b="1" dirty="0" smtClean="0"/>
                  <a:t>Суммарная наработка на отказ:</a:t>
                </a:r>
              </a:p>
              <a:p>
                <a:pPr>
                  <a:buAutoNum type="arabicPeriod"/>
                </a:pPr>
                <a:r>
                  <a:rPr lang="ru-RU" sz="1200" dirty="0"/>
                  <a:t>Карданная передача должна обеспечивать ресурс </a:t>
                </a:r>
                <a:r>
                  <a:rPr lang="ru-RU" sz="1200" b="1" u="sng" dirty="0"/>
                  <a:t>не менее 400 часов </a:t>
                </a:r>
                <a:r>
                  <a:rPr lang="ru-RU" sz="1200" dirty="0"/>
                  <a:t>(пробег 4000 км)</a:t>
                </a:r>
                <a:r>
                  <a:rPr lang="ru-RU" sz="1200" b="1" u="sng" dirty="0"/>
                  <a:t> </a:t>
                </a:r>
                <a:r>
                  <a:rPr lang="ru-RU" sz="1200" dirty="0"/>
                  <a:t>при вращении 330 об/мин (скорость 10 км/ч) и при 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=620 Нм</m:t>
                    </m:r>
                  </m:oMath>
                </a14:m>
                <a:r>
                  <a:rPr lang="ru-RU" sz="1200" dirty="0" smtClean="0"/>
                  <a:t>, без замены смазки. </a:t>
                </a:r>
                <a:r>
                  <a:rPr lang="ru-RU" sz="1200" dirty="0"/>
                  <a:t/>
                </a:r>
                <a:br>
                  <a:rPr lang="ru-RU" sz="1200" dirty="0"/>
                </a:br>
                <a:r>
                  <a:rPr lang="ru-RU" sz="1200" dirty="0"/>
                  <a:t>(режим движения: </a:t>
                </a:r>
                <a:r>
                  <a:rPr lang="ru-RU" sz="1200" u="sng" dirty="0"/>
                  <a:t>пониженная передача</a:t>
                </a:r>
                <a:r>
                  <a:rPr lang="ru-RU" sz="1200" dirty="0"/>
                  <a:t>)</a:t>
                </a:r>
              </a:p>
              <a:p>
                <a:pPr>
                  <a:buFont typeface="Arial" panose="020B0604020202020204" pitchFamily="34" charset="0"/>
                  <a:buAutoNum type="arabicPeriod"/>
                </a:pPr>
                <a:endParaRPr lang="ru-RU" sz="500" dirty="0"/>
              </a:p>
              <a:p>
                <a:pPr>
                  <a:buFont typeface="Arial" panose="020B0604020202020204" pitchFamily="34" charset="0"/>
                  <a:buAutoNum type="arabicPeriod"/>
                </a:pPr>
                <a:r>
                  <a:rPr lang="ru-RU" sz="1200" dirty="0"/>
                  <a:t>Карданная передача должна обеспечивать ресурс </a:t>
                </a:r>
                <a:r>
                  <a:rPr lang="ru-RU" sz="1200" b="1" u="sng" dirty="0"/>
                  <a:t>не менее 125 часов </a:t>
                </a:r>
                <a:r>
                  <a:rPr lang="ru-RU" sz="1200" dirty="0"/>
                  <a:t>(пробег 5000 км) при вращении 1200 об/мин (скорость 40 км/ч) и при 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=350 Нм</m:t>
                    </m:r>
                  </m:oMath>
                </a14:m>
                <a:r>
                  <a:rPr lang="ru-RU" sz="1200" dirty="0"/>
                  <a:t> , без замены смазки.</a:t>
                </a:r>
                <a:br>
                  <a:rPr lang="ru-RU" sz="1200" dirty="0"/>
                </a:br>
                <a:r>
                  <a:rPr lang="ru-RU" sz="1200" dirty="0"/>
                  <a:t>(режим движения: </a:t>
                </a:r>
                <a:r>
                  <a:rPr lang="ru-RU" sz="1200" u="sng" dirty="0"/>
                  <a:t>средняя скорость</a:t>
                </a:r>
                <a:r>
                  <a:rPr lang="ru-RU" sz="1200" dirty="0"/>
                  <a:t>)</a:t>
                </a:r>
              </a:p>
              <a:p>
                <a:pPr>
                  <a:buFontTx/>
                  <a:buAutoNum type="arabicPeriod"/>
                </a:pPr>
                <a:endParaRPr lang="ru-RU" sz="500" dirty="0"/>
              </a:p>
              <a:p>
                <a:pPr>
                  <a:buFontTx/>
                  <a:buAutoNum type="arabicPeriod"/>
                </a:pPr>
                <a:r>
                  <a:rPr lang="ru-RU" sz="1200" dirty="0"/>
                  <a:t>Карданная передача должна обеспечивать ресурс </a:t>
                </a:r>
                <a:r>
                  <a:rPr lang="ru-RU" sz="1200" b="1" u="sng" dirty="0"/>
                  <a:t>не менее 50 часов </a:t>
                </a:r>
                <a:r>
                  <a:rPr lang="ru-RU" sz="1200" dirty="0"/>
                  <a:t>(пробег 5000 км) при вращении 3540 об/мин (скорость 108 км/ч) и при 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М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кр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=100 Нм</m:t>
                    </m:r>
                  </m:oMath>
                </a14:m>
                <a:r>
                  <a:rPr lang="ru-RU" sz="1200" dirty="0"/>
                  <a:t> , без замены смазки.</a:t>
                </a:r>
                <a:br>
                  <a:rPr lang="ru-RU" sz="1200" dirty="0"/>
                </a:br>
                <a:r>
                  <a:rPr lang="ru-RU" sz="1200" dirty="0"/>
                  <a:t>(режим движения: </a:t>
                </a:r>
                <a:r>
                  <a:rPr lang="ru-RU" sz="1200" u="sng" dirty="0"/>
                  <a:t>максимальная скорость</a:t>
                </a:r>
                <a:r>
                  <a:rPr lang="ru-RU" sz="1200" dirty="0" smtClean="0"/>
                  <a:t>)</a:t>
                </a:r>
              </a:p>
              <a:p>
                <a:pPr marL="0" indent="0">
                  <a:buNone/>
                </a:pPr>
                <a:endParaRPr lang="ru-RU" sz="800" dirty="0" smtClean="0"/>
              </a:p>
              <a:p>
                <a:pPr marL="0" indent="0">
                  <a:buNone/>
                </a:pPr>
                <a:r>
                  <a:rPr lang="ru-RU" sz="1200" b="1" dirty="0" smtClean="0"/>
                  <a:t>Условия проведения испытаний:</a:t>
                </a:r>
              </a:p>
              <a:p>
                <a:pPr marL="457200" indent="-457200">
                  <a:buAutoNum type="arabicPeriod"/>
                </a:pPr>
                <a:r>
                  <a:rPr lang="ru-RU" sz="1200" b="1" u="sng" dirty="0"/>
                  <a:t>Угол работы карданной передачи 16° </a:t>
                </a:r>
                <a:br>
                  <a:rPr lang="ru-RU" sz="1200" b="1" u="sng" dirty="0"/>
                </a:br>
                <a:r>
                  <a:rPr lang="ru-RU" sz="1200" dirty="0"/>
                  <a:t>(согласно максимальному углу работы карданной передачи на </a:t>
                </a:r>
                <a:r>
                  <a:rPr lang="ru-RU" sz="1200" dirty="0" err="1"/>
                  <a:t>снегоболотоходе</a:t>
                </a:r>
                <a:r>
                  <a:rPr lang="ru-RU" sz="1200" dirty="0"/>
                  <a:t> РМ 800Т)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500" dirty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200" dirty="0"/>
                  <a:t>Рабочий диапазон температур окружающей среды </a:t>
                </a:r>
                <a:r>
                  <a:rPr lang="ru-RU" sz="1200" b="1" u="sng" dirty="0"/>
                  <a:t>-20°</a:t>
                </a:r>
                <a:r>
                  <a:rPr lang="en-US" sz="1200" b="1" u="sng" dirty="0"/>
                  <a:t>C…50°C</a:t>
                </a:r>
                <a:r>
                  <a:rPr lang="ru-RU" sz="1200" b="1" u="sng" dirty="0"/>
                  <a:t> </a:t>
                </a:r>
                <a:br>
                  <a:rPr lang="ru-RU" sz="1200" b="1" u="sng" dirty="0"/>
                </a:br>
                <a:r>
                  <a:rPr lang="ru-RU" sz="1200" dirty="0"/>
                  <a:t>(согласно требованиям 500000010ТЗ)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500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200" dirty="0"/>
                  <a:t>Резонансная частота собственных колебаний вала должна быть выше </a:t>
                </a:r>
                <a:r>
                  <a:rPr lang="ru-RU" sz="1200" b="1" dirty="0"/>
                  <a:t>870 </a:t>
                </a:r>
                <a:r>
                  <a:rPr lang="ru-RU" sz="1200" b="1" dirty="0" smtClean="0"/>
                  <a:t>об/мин</a:t>
                </a:r>
                <a:endParaRPr lang="ru-RU" sz="1200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500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200" dirty="0"/>
                  <a:t>В соответствии с </a:t>
                </a:r>
                <a:r>
                  <a:rPr lang="ru-RU" sz="1200" b="1" u="sng" dirty="0"/>
                  <a:t>ГОСТ </a:t>
                </a:r>
                <a:r>
                  <a:rPr lang="ru-RU" sz="1200" b="1" u="sng" dirty="0" smtClean="0"/>
                  <a:t>52924-2008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ru-RU" sz="800" dirty="0" smtClean="0"/>
              </a:p>
              <a:p>
                <a:pPr marL="0" indent="0">
                  <a:buNone/>
                </a:pPr>
                <a:r>
                  <a:rPr lang="ru-RU" sz="1200" b="1" dirty="0" smtClean="0"/>
                  <a:t>Конструкция </a:t>
                </a:r>
                <a:r>
                  <a:rPr lang="ru-RU" sz="1200" b="1" dirty="0"/>
                  <a:t>карданной передачи:</a:t>
                </a:r>
              </a:p>
              <a:p>
                <a:pPr marL="457200" indent="-457200">
                  <a:buAutoNum type="arabicPeriod"/>
                </a:pPr>
                <a:r>
                  <a:rPr lang="ru-RU" sz="1200" b="1" u="sng" dirty="0"/>
                  <a:t>Пыльники </a:t>
                </a:r>
                <a:r>
                  <a:rPr lang="ru-RU" sz="1200" dirty="0" err="1"/>
                  <a:t>ШРУСов</a:t>
                </a:r>
                <a:r>
                  <a:rPr lang="ru-RU" sz="1200" dirty="0"/>
                  <a:t> должны быть выполнены </a:t>
                </a:r>
                <a:r>
                  <a:rPr lang="ru-RU" sz="1200" b="1" u="sng" dirty="0"/>
                  <a:t>из </a:t>
                </a:r>
                <a:r>
                  <a:rPr lang="ru-RU" sz="1200" b="1" u="sng" dirty="0" smtClean="0"/>
                  <a:t>полиуретана</a:t>
                </a:r>
              </a:p>
              <a:p>
                <a:pPr marL="457200" indent="-457200">
                  <a:buAutoNum type="arabicPeriod"/>
                </a:pPr>
                <a:endParaRPr lang="ru-RU" sz="500" b="1" u="sng" dirty="0"/>
              </a:p>
              <a:p>
                <a:pPr marL="457200" indent="-457200">
                  <a:buAutoNum type="arabicPeriod"/>
                </a:pPr>
                <a:r>
                  <a:rPr lang="ru-RU" sz="1200" b="1" u="sng" dirty="0"/>
                  <a:t>Минимальный диаметр </a:t>
                </a:r>
                <a:r>
                  <a:rPr lang="ru-RU" sz="1200" dirty="0"/>
                  <a:t>карданного вала </a:t>
                </a:r>
                <a:r>
                  <a:rPr lang="ru-RU" sz="1200" b="1" u="sng" dirty="0" smtClean="0"/>
                  <a:t>22 </a:t>
                </a:r>
                <a:r>
                  <a:rPr lang="ru-RU" sz="1200" b="1" u="sng" dirty="0"/>
                  <a:t>мм, </a:t>
                </a:r>
                <a:r>
                  <a:rPr lang="ru-RU" sz="1200" dirty="0"/>
                  <a:t>вал </a:t>
                </a:r>
                <a:r>
                  <a:rPr lang="ru-RU" sz="1200" b="1" u="sng" dirty="0" smtClean="0"/>
                  <a:t>полнотелый</a:t>
                </a:r>
              </a:p>
              <a:p>
                <a:pPr marL="457200" indent="-457200">
                  <a:buAutoNum type="arabicPeriod"/>
                </a:pPr>
                <a:endParaRPr lang="ru-RU" sz="400" dirty="0"/>
              </a:p>
              <a:p>
                <a:pPr marL="457200" indent="-457200">
                  <a:buAutoNum type="arabicPeriod"/>
                </a:pPr>
                <a:r>
                  <a:rPr lang="ru-RU" sz="1200" b="1" u="sng" dirty="0"/>
                  <a:t>Минимальный диаметр шариков </a:t>
                </a:r>
                <a:r>
                  <a:rPr lang="ru-RU" sz="1200" b="1" u="sng" dirty="0" err="1"/>
                  <a:t>ШРУСа</a:t>
                </a:r>
                <a:r>
                  <a:rPr lang="ru-RU" sz="1200" b="1" u="sng" dirty="0"/>
                  <a:t> </a:t>
                </a:r>
                <a:r>
                  <a:rPr lang="ru-RU" sz="1200" b="1" u="sng" dirty="0" smtClean="0"/>
                  <a:t>16 </a:t>
                </a:r>
                <a:r>
                  <a:rPr lang="ru-RU" sz="1200" b="1" u="sng" dirty="0"/>
                  <a:t>мм</a:t>
                </a:r>
                <a:r>
                  <a:rPr lang="ru-RU" sz="1200" dirty="0"/>
                  <a:t> при следующих </a:t>
                </a:r>
                <a:r>
                  <a:rPr lang="ru-RU" sz="1200" dirty="0" smtClean="0"/>
                  <a:t>условиях:</a:t>
                </a:r>
              </a:p>
              <a:p>
                <a:pPr marL="571500" lvl="1" indent="-171450">
                  <a:buFontTx/>
                  <a:buChar char="-"/>
                </a:pPr>
                <a:r>
                  <a:rPr lang="ru-RU" sz="900" dirty="0" smtClean="0"/>
                  <a:t>общее </a:t>
                </a:r>
                <a:r>
                  <a:rPr lang="ru-RU" sz="900" b="1" u="sng" dirty="0" smtClean="0"/>
                  <a:t>количество шариков 6 </a:t>
                </a:r>
                <a:r>
                  <a:rPr lang="ru-RU" sz="900" b="1" u="sng" dirty="0" smtClean="0"/>
                  <a:t>шт.</a:t>
                </a:r>
              </a:p>
              <a:p>
                <a:pPr marL="571500" lvl="1" indent="-171450">
                  <a:buFontTx/>
                  <a:buChar char="-"/>
                </a:pPr>
                <a:r>
                  <a:rPr lang="ru-RU" sz="900" b="1" u="sng" dirty="0" smtClean="0"/>
                  <a:t>отношение </a:t>
                </a:r>
                <a:r>
                  <a:rPr lang="ru-RU" sz="900" b="1" u="sng" dirty="0"/>
                  <a:t>диаметра</a:t>
                </a:r>
                <a:r>
                  <a:rPr lang="ru-RU" sz="900" dirty="0"/>
                  <a:t> расположения шариков </a:t>
                </a:r>
                <a:r>
                  <a:rPr lang="ru-RU" sz="900" b="1" u="sng" dirty="0"/>
                  <a:t>к их собственному диаметру </a:t>
                </a:r>
                <a:r>
                  <a:rPr lang="ru-RU" sz="900" b="1" u="sng" dirty="0" smtClean="0"/>
                  <a:t>3,12</a:t>
                </a:r>
                <a:r>
                  <a:rPr lang="ru-RU" sz="900" dirty="0" smtClean="0"/>
                  <a:t>.</a:t>
                </a:r>
              </a:p>
              <a:p>
                <a:pPr marL="400050" lvl="1" indent="0">
                  <a:buNone/>
                </a:pPr>
                <a:endParaRPr lang="ru-RU" sz="500" dirty="0" smtClean="0"/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ru-RU" sz="1200" b="1" u="sng" dirty="0"/>
                  <a:t>Масса </a:t>
                </a:r>
                <a:r>
                  <a:rPr lang="ru-RU" sz="1200" dirty="0"/>
                  <a:t>одного шарнира должна быть </a:t>
                </a:r>
                <a:r>
                  <a:rPr lang="en-US" sz="1200" b="1" u="sng" dirty="0"/>
                  <a:t>m</a:t>
                </a:r>
                <a:r>
                  <a:rPr lang="ru-RU" sz="1200" b="1" u="sng" dirty="0"/>
                  <a:t> </a:t>
                </a:r>
                <a:r>
                  <a:rPr lang="en-US" sz="1200" b="1" u="sng" dirty="0"/>
                  <a:t>≤</a:t>
                </a:r>
                <a:r>
                  <a:rPr lang="ru-RU" sz="1200" b="1" u="sng" dirty="0"/>
                  <a:t> 1,20 кг</a:t>
                </a:r>
                <a:r>
                  <a:rPr lang="ru-RU" sz="1200" b="1" u="sng" dirty="0" smtClean="0"/>
                  <a:t>.</a:t>
                </a:r>
                <a:endParaRPr lang="ru-RU" sz="1200" b="1" u="sng" dirty="0"/>
              </a:p>
              <a:p>
                <a:pPr marL="400050" lvl="1" indent="0">
                  <a:buNone/>
                </a:pPr>
                <a:endParaRPr lang="ru-RU" sz="12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80920" cy="6309320"/>
              </a:xfrm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52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265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Технические требования на разработку задней карданной передачи с ШРУСами для снегоболотоходов  РМ 800Т и РМ 800 6х6 </vt:lpstr>
      <vt:lpstr>Конструкция карданной передачи,  принятая на рассмотрение (в качестве примера)</vt:lpstr>
      <vt:lpstr>Определение максимального крутящего момента по двигателю</vt:lpstr>
      <vt:lpstr>Определение максимального крутящего момента, реализуемого на колесах по сцеплению.</vt:lpstr>
      <vt:lpstr>Расчет серийного ШРУСа карданной передачи </vt:lpstr>
      <vt:lpstr>Расчет ШРУСа ВАЗ 2123 для карданной передачи</vt:lpstr>
      <vt:lpstr>Расчет требуемого ШРУСа</vt:lpstr>
      <vt:lpstr>Расчет вала карданной передачи</vt:lpstr>
      <vt:lpstr>Требования к карданной передаче с ШРУСами</vt:lpstr>
      <vt:lpstr>Пространственные ограничения компоновки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на разработку карданной передачи ТЕРМИТ</dc:title>
  <dc:creator>ЗЕЛЕНУХИН АЛЕКСАНДР АЛЕКСАНДРОВИЧ</dc:creator>
  <cp:lastModifiedBy>ПУКАЗОВ ЯРОСЛАВ ГЕННАДЬЕВИЧ</cp:lastModifiedBy>
  <cp:revision>60</cp:revision>
  <dcterms:created xsi:type="dcterms:W3CDTF">2026-06-23T12:47:11Z</dcterms:created>
  <dcterms:modified xsi:type="dcterms:W3CDTF">2026-06-27T08:47:30Z</dcterms:modified>
</cp:coreProperties>
</file>