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0" r:id="rId5"/>
    <p:sldId id="258" r:id="rId6"/>
    <p:sldId id="271" r:id="rId7"/>
    <p:sldId id="260" r:id="rId8"/>
    <p:sldId id="261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2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2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1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6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1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90950"/>
            <a:ext cx="7380312" cy="178653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Технические требования на разработку задней карданной передачи с крестовинами для снегоболотоходов </a:t>
            </a:r>
            <a:br>
              <a:rPr lang="ru-RU" sz="3200" b="1" dirty="0" smtClean="0"/>
            </a:br>
            <a:r>
              <a:rPr lang="ru-RU" sz="3200" b="1" dirty="0" smtClean="0"/>
              <a:t>РМ 800Т и РМ 800 6х6 </a:t>
            </a:r>
            <a:endParaRPr lang="ru-RU" sz="3200" b="1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692E8E-6B1E-059C-A1C3-B79EE13C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7" y="667724"/>
            <a:ext cx="1096516" cy="16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63" y="4293096"/>
            <a:ext cx="3735039" cy="24297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0628"/>
            <a:ext cx="3299520" cy="24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9" y="4486677"/>
            <a:ext cx="2357030" cy="20426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33843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Конструкция карданной передачи:</a:t>
            </a:r>
          </a:p>
          <a:p>
            <a:pPr marL="0" indent="0">
              <a:buNone/>
            </a:pPr>
            <a:endParaRPr lang="ru-RU" sz="3300" dirty="0" smtClean="0"/>
          </a:p>
          <a:p>
            <a:pPr marL="457200" indent="-457200">
              <a:buAutoNum type="arabicPeriod"/>
            </a:pPr>
            <a:r>
              <a:rPr lang="ru-RU" sz="3300" b="1" u="sng" dirty="0" smtClean="0"/>
              <a:t>Разборный карданный шарнир</a:t>
            </a:r>
            <a:r>
              <a:rPr lang="ru-RU" sz="3300" dirty="0" smtClean="0"/>
              <a:t>, фиксация крестовины в вилках с помощью стопорных колец.</a:t>
            </a:r>
          </a:p>
          <a:p>
            <a:pPr marL="457200" indent="-457200">
              <a:buAutoNum type="arabicPeriod"/>
            </a:pPr>
            <a:endParaRPr lang="ru-RU" sz="3300" dirty="0" smtClean="0"/>
          </a:p>
          <a:p>
            <a:pPr marL="457200" indent="-457200">
              <a:buAutoNum type="arabicPeriod"/>
            </a:pPr>
            <a:r>
              <a:rPr lang="ru-RU" sz="3300" dirty="0" smtClean="0"/>
              <a:t>Размеры </a:t>
            </a:r>
            <a:r>
              <a:rPr lang="ru-RU" sz="3300" dirty="0" smtClean="0"/>
              <a:t>и масса крестовины </a:t>
            </a:r>
            <a:r>
              <a:rPr lang="ru-RU" sz="3300" dirty="0" smtClean="0"/>
              <a:t>карданного шарнира: </a:t>
            </a:r>
            <a:r>
              <a:rPr lang="en-US" sz="3300" b="1" u="sng" dirty="0" smtClean="0"/>
              <a:t>H</a:t>
            </a:r>
            <a:r>
              <a:rPr lang="ru-RU" sz="3300" b="1" u="sng" dirty="0" smtClean="0"/>
              <a:t> </a:t>
            </a:r>
            <a:r>
              <a:rPr lang="en-US" sz="3300" b="1" u="sng" dirty="0" smtClean="0"/>
              <a:t>≥</a:t>
            </a:r>
            <a:r>
              <a:rPr lang="ru-RU" sz="3300" b="1" u="sng" dirty="0" smtClean="0"/>
              <a:t> 60 </a:t>
            </a:r>
            <a:r>
              <a:rPr lang="ru-RU" sz="3300" b="1" u="sng" dirty="0" smtClean="0"/>
              <a:t>мм; </a:t>
            </a:r>
            <a:r>
              <a:rPr lang="en-US" sz="3300" b="1" u="sng" dirty="0" smtClean="0"/>
              <a:t>d</a:t>
            </a:r>
            <a:r>
              <a:rPr lang="ru-RU" sz="3300" b="1" u="sng" dirty="0" smtClean="0"/>
              <a:t> </a:t>
            </a:r>
            <a:r>
              <a:rPr lang="en-US" sz="3300" b="1" u="sng" dirty="0" smtClean="0"/>
              <a:t>≥</a:t>
            </a:r>
            <a:r>
              <a:rPr lang="ru-RU" sz="3300" b="1" u="sng" dirty="0" smtClean="0"/>
              <a:t> </a:t>
            </a:r>
            <a:r>
              <a:rPr lang="en-US" sz="3300" b="1" u="sng" dirty="0" smtClean="0"/>
              <a:t>1</a:t>
            </a:r>
            <a:r>
              <a:rPr lang="ru-RU" sz="3300" b="1" u="sng" dirty="0" smtClean="0"/>
              <a:t>9</a:t>
            </a:r>
            <a:r>
              <a:rPr lang="en-US" sz="3300" b="1" u="sng" dirty="0" smtClean="0"/>
              <a:t> </a:t>
            </a:r>
            <a:r>
              <a:rPr lang="ru-RU" sz="3300" b="1" u="sng" dirty="0" smtClean="0"/>
              <a:t>мм; </a:t>
            </a:r>
            <a:r>
              <a:rPr lang="en-US" sz="3300" b="1" u="sng" dirty="0" smtClean="0"/>
              <a:t>m</a:t>
            </a:r>
            <a:r>
              <a:rPr lang="ru-RU" sz="3300" b="1" u="sng" dirty="0" smtClean="0"/>
              <a:t> </a:t>
            </a:r>
            <a:r>
              <a:rPr lang="en-US" sz="3300" b="1" u="sng" dirty="0" smtClean="0"/>
              <a:t>≤</a:t>
            </a:r>
            <a:r>
              <a:rPr lang="ru-RU" sz="3300" b="1" u="sng" dirty="0" smtClean="0"/>
              <a:t> 0,25 кг.</a:t>
            </a:r>
            <a:endParaRPr lang="ru-RU" sz="3300" dirty="0" smtClean="0"/>
          </a:p>
          <a:p>
            <a:pPr marL="457200" indent="-457200">
              <a:buAutoNum type="arabicPeriod"/>
            </a:pPr>
            <a:endParaRPr lang="ru-RU" sz="3300" dirty="0" smtClean="0"/>
          </a:p>
          <a:p>
            <a:pPr marL="457200" indent="-457200">
              <a:buAutoNum type="arabicPeriod"/>
            </a:pPr>
            <a:r>
              <a:rPr lang="ru-RU" sz="3300" b="1" u="sng" dirty="0" smtClean="0"/>
              <a:t>Карданный вал с шлицевым соединением </a:t>
            </a:r>
            <a:r>
              <a:rPr lang="ru-RU" sz="3300" dirty="0" smtClean="0"/>
              <a:t>и защитным чехлом.</a:t>
            </a:r>
            <a:r>
              <a:rPr lang="ru-RU" sz="3300" b="1" u="sng" dirty="0" smtClean="0"/>
              <a:t/>
            </a:r>
            <a:br>
              <a:rPr lang="ru-RU" sz="3300" b="1" u="sng" dirty="0" smtClean="0"/>
            </a:br>
            <a:r>
              <a:rPr lang="ru-RU" sz="3300" dirty="0" smtClean="0"/>
              <a:t>(состоящий из двух частей, шлицевого вала и скользящего вала</a:t>
            </a:r>
            <a:r>
              <a:rPr lang="en-US" sz="3300" dirty="0" smtClean="0"/>
              <a:t>)</a:t>
            </a:r>
            <a:r>
              <a:rPr lang="ru-RU" sz="3300" dirty="0" smtClean="0"/>
              <a:t>.</a:t>
            </a:r>
          </a:p>
          <a:p>
            <a:pPr marL="457200" indent="-457200">
              <a:buAutoNum type="arabicPeriod"/>
            </a:pPr>
            <a:endParaRPr lang="ru-RU" sz="3300" dirty="0" smtClean="0"/>
          </a:p>
          <a:p>
            <a:pPr marL="457200" indent="-457200">
              <a:buAutoNum type="arabicPeriod"/>
            </a:pPr>
            <a:r>
              <a:rPr lang="ru-RU" sz="3300" b="1" u="sng" dirty="0" smtClean="0"/>
              <a:t>Расположение штуцера для смазки крестовины на шипе. </a:t>
            </a:r>
            <a:br>
              <a:rPr lang="ru-RU" sz="3300" b="1" u="sng" dirty="0" smtClean="0"/>
            </a:br>
            <a:r>
              <a:rPr lang="ru-RU" sz="3300" dirty="0" smtClean="0"/>
              <a:t>Данное требование обусловлено упрощением технического обслуживания снегоболотоходов. В первом случае для смазки крестовины требуется демонтировать карданный вал, во втором случае крестовины смазываются без демонтажа вала</a:t>
            </a:r>
            <a:r>
              <a:rPr lang="ru-RU" sz="3300" dirty="0" smtClean="0"/>
              <a:t>.</a:t>
            </a:r>
          </a:p>
          <a:p>
            <a:pPr marL="457200" indent="-457200">
              <a:buAutoNum type="arabicPeriod"/>
            </a:pPr>
            <a:endParaRPr lang="ru-RU" sz="3300" dirty="0"/>
          </a:p>
          <a:p>
            <a:pPr marL="457200" indent="-457200">
              <a:buAutoNum type="arabicPeriod"/>
            </a:pPr>
            <a:r>
              <a:rPr lang="ru-RU" sz="3300" b="1" u="sng" dirty="0"/>
              <a:t>Конструкция должна исключать попадание абразива</a:t>
            </a:r>
            <a:r>
              <a:rPr lang="ru-RU" sz="3300" dirty="0"/>
              <a:t> в зону трения </a:t>
            </a:r>
            <a:r>
              <a:rPr lang="ru-RU" sz="3300" dirty="0" smtClean="0"/>
              <a:t>подшипников на </a:t>
            </a:r>
            <a:r>
              <a:rPr lang="ru-RU" sz="3300" dirty="0"/>
              <a:t>весь период между плановыми </a:t>
            </a:r>
            <a:r>
              <a:rPr lang="ru-RU" sz="3300" dirty="0" smtClean="0"/>
              <a:t>ТО = 1000 </a:t>
            </a:r>
            <a:r>
              <a:rPr lang="ru-RU" sz="3300" dirty="0"/>
              <a:t>км (или </a:t>
            </a:r>
            <a:r>
              <a:rPr lang="ru-RU" sz="3300" dirty="0" smtClean="0"/>
              <a:t>25 часов </a:t>
            </a:r>
            <a:r>
              <a:rPr lang="ru-RU" sz="3300" dirty="0"/>
              <a:t>при вращении 1200 об/мин </a:t>
            </a:r>
            <a:r>
              <a:rPr lang="ru-RU" sz="3300" dirty="0" smtClean="0"/>
              <a:t>и </a:t>
            </a:r>
            <a:r>
              <a:rPr lang="ru-RU" sz="3300" dirty="0"/>
              <a:t>при нагрузке </a:t>
            </a:r>
            <a:r>
              <a:rPr lang="ru-RU" sz="3300" dirty="0" err="1"/>
              <a:t>М_кр</a:t>
            </a:r>
            <a:r>
              <a:rPr lang="ru-RU" sz="3300" dirty="0"/>
              <a:t>=350 </a:t>
            </a:r>
            <a:r>
              <a:rPr lang="ru-RU" sz="3300" dirty="0" err="1" smtClean="0"/>
              <a:t>Нм</a:t>
            </a:r>
            <a:r>
              <a:rPr lang="ru-RU" sz="3300" dirty="0" smtClean="0"/>
              <a:t>) </a:t>
            </a:r>
            <a:br>
              <a:rPr lang="ru-RU" sz="3300" dirty="0" smtClean="0"/>
            </a:br>
            <a:endParaRPr lang="ru-RU" sz="33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2520280" cy="200813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3184"/>
            <a:ext cx="2031338" cy="206600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7">
                        <a14:foregroundMark x1="13497" y1="70270" x2="12423" y2="7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34" y="5517232"/>
            <a:ext cx="1836253" cy="11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2776" y="5905691"/>
            <a:ext cx="3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709" y="5905691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8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18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Пространственные </a:t>
            </a:r>
            <a:r>
              <a:rPr lang="ru-RU" sz="2800" b="1" dirty="0"/>
              <a:t>о</a:t>
            </a:r>
            <a:r>
              <a:rPr lang="ru-RU" sz="2800" b="1" dirty="0" smtClean="0"/>
              <a:t>граничения компоновки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9361"/>
            <a:ext cx="8917243" cy="35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4735597"/>
            <a:ext cx="891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зазор </a:t>
            </a:r>
            <a:r>
              <a:rPr lang="ru-RU" dirty="0"/>
              <a:t>между </a:t>
            </a:r>
            <a:r>
              <a:rPr lang="ru-RU" dirty="0" smtClean="0"/>
              <a:t>расчетной крестовиной </a:t>
            </a:r>
            <a:r>
              <a:rPr lang="ru-RU" dirty="0"/>
              <a:t>и трубой </a:t>
            </a:r>
            <a:r>
              <a:rPr lang="en-US" dirty="0"/>
              <a:t>R40102006 </a:t>
            </a:r>
            <a:r>
              <a:rPr lang="ru-RU" dirty="0"/>
              <a:t>= 7,6мм</a:t>
            </a:r>
          </a:p>
        </p:txBody>
      </p:sp>
    </p:spTree>
    <p:extLst>
      <p:ext uri="{BB962C8B-B14F-4D97-AF65-F5344CB8AC3E}">
        <p14:creationId xmlns:p14="http://schemas.microsoft.com/office/powerpoint/2010/main" val="32475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Список литературы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b="1" dirty="0" err="1" smtClean="0"/>
              <a:t>Исайчев</a:t>
            </a:r>
            <a:r>
              <a:rPr lang="ru-RU" sz="1800" b="1" dirty="0" smtClean="0"/>
              <a:t>, В.Т.</a:t>
            </a:r>
            <a:r>
              <a:rPr lang="ru-RU" sz="1800" dirty="0" smtClean="0"/>
              <a:t> Проектирование и расчет агрегатов и систем автотранспортных средств (трансмиссия) : методические указания / В.Т. </a:t>
            </a:r>
            <a:r>
              <a:rPr lang="ru-RU" sz="1800" dirty="0" err="1" smtClean="0"/>
              <a:t>Исайчев</a:t>
            </a:r>
            <a:r>
              <a:rPr lang="ru-RU" sz="1800" dirty="0" smtClean="0"/>
              <a:t> ; Оренбургский гос. ун-т. – Оренбург : ОГУ, 2013. – 93 с.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smtClean="0"/>
              <a:t>ГОСТ </a:t>
            </a:r>
            <a:r>
              <a:rPr lang="ru-RU" sz="1800" b="1" dirty="0"/>
              <a:t>15.309-98.</a:t>
            </a:r>
            <a:r>
              <a:rPr lang="ru-RU" sz="1800" dirty="0"/>
              <a:t> Система разработки и постановки продукции на производство. Испытания и приемка выпускаемой продукции. Основные положения. – </a:t>
            </a:r>
            <a:r>
              <a:rPr lang="ru-RU" sz="1800" dirty="0" err="1"/>
              <a:t>Введ</a:t>
            </a:r>
            <a:r>
              <a:rPr lang="ru-RU" sz="1800" dirty="0"/>
              <a:t>. 2000-01-01. – Минск : Межгосударственный совет по стандартизации, метрологии и сертификации ; М. : </a:t>
            </a:r>
            <a:r>
              <a:rPr lang="ru-RU" sz="1800" dirty="0" err="1"/>
              <a:t>Стандартинформ</a:t>
            </a:r>
            <a:r>
              <a:rPr lang="ru-RU" sz="1800" dirty="0"/>
              <a:t>, 2008. – 10 с</a:t>
            </a:r>
            <a:r>
              <a:rPr lang="ru-RU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/>
              <a:t>ГОСТ 33669-2015.</a:t>
            </a:r>
            <a:r>
              <a:rPr lang="ru-RU" sz="1800" dirty="0"/>
              <a:t> Автомобильные транспортные средства. Передачи карданные автомобилей с шарнирами неравных угловых скоростей. Общие технические условия. – </a:t>
            </a:r>
            <a:r>
              <a:rPr lang="ru-RU" sz="1800" dirty="0" err="1"/>
              <a:t>Введ</a:t>
            </a:r>
            <a:r>
              <a:rPr lang="ru-RU" sz="1800" dirty="0"/>
              <a:t>. 2017-04-01. – М. : </a:t>
            </a:r>
            <a:r>
              <a:rPr lang="ru-RU" sz="1800" dirty="0" err="1"/>
              <a:t>Стандартинформ</a:t>
            </a:r>
            <a:r>
              <a:rPr lang="ru-RU" sz="1800" dirty="0"/>
              <a:t>, 2016. – 15 с</a:t>
            </a:r>
            <a:r>
              <a:rPr lang="ru-RU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err="1"/>
              <a:t>Прядкин</a:t>
            </a:r>
            <a:r>
              <a:rPr lang="ru-RU" sz="1800" b="1" dirty="0"/>
              <a:t> </a:t>
            </a:r>
            <a:r>
              <a:rPr lang="ru-RU" sz="1800" b="1" dirty="0" smtClean="0"/>
              <a:t>В.И., </a:t>
            </a:r>
            <a:r>
              <a:rPr lang="ru-RU" sz="1800" b="1" dirty="0"/>
              <a:t>Гудков </a:t>
            </a:r>
            <a:r>
              <a:rPr lang="ru-RU" sz="1800" b="1" dirty="0" smtClean="0"/>
              <a:t>В.В., </a:t>
            </a:r>
            <a:r>
              <a:rPr lang="ru-RU" sz="1800" b="1" dirty="0"/>
              <a:t>Сокол </a:t>
            </a:r>
            <a:r>
              <a:rPr lang="ru-RU" sz="1800" b="1" dirty="0" smtClean="0"/>
              <a:t>П.А.</a:t>
            </a:r>
            <a:r>
              <a:rPr lang="ru-RU" sz="1800" dirty="0" smtClean="0"/>
              <a:t> </a:t>
            </a:r>
            <a:r>
              <a:rPr lang="ru-RU" sz="1800" dirty="0"/>
              <a:t>Анализ подходов по исследованию явления циркуляции мощности в трансмиссии </a:t>
            </a:r>
            <a:r>
              <a:rPr lang="ru-RU" sz="1800" dirty="0" err="1"/>
              <a:t>полноприводного</a:t>
            </a:r>
            <a:r>
              <a:rPr lang="ru-RU" sz="1800" dirty="0"/>
              <a:t> автомобиля // Лесотехнический журнал. 2019. №3 (35). 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Конструкция карданной передачи, </a:t>
            </a:r>
            <a:br>
              <a:rPr lang="ru-RU" sz="2800" b="1" dirty="0" smtClean="0"/>
            </a:br>
            <a:r>
              <a:rPr lang="ru-RU" sz="2800" b="1" dirty="0" smtClean="0"/>
              <a:t>принятая на рассмотрение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556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максимального крутящего момента по двигателю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2060848"/>
            <a:ext cx="7706801" cy="300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323528" y="5085184"/>
            <a:ext cx="8352928" cy="11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ctr">
              <a:buFont typeface="Arial" panose="020B0604020202020204" pitchFamily="34" charset="0"/>
              <a:buNone/>
            </a:pPr>
            <a:r>
              <a:rPr lang="ru-RU" sz="1800" dirty="0" smtClean="0"/>
              <a:t>Расчет производится в соответствии с максимальным передаточным отношением КПП от РМ 800 6х6 </a:t>
            </a:r>
            <a:r>
              <a:rPr lang="ru-RU" sz="1800" b="1" u="sng" dirty="0" smtClean="0"/>
              <a:t>с целью унификации</a:t>
            </a:r>
            <a:r>
              <a:rPr lang="ru-RU" sz="1800" dirty="0" smtClean="0"/>
              <a:t> и использования карданных передач одинаковой конструкции </a:t>
            </a:r>
            <a:r>
              <a:rPr lang="ru-RU" sz="1800" b="1" u="sng" dirty="0" smtClean="0"/>
              <a:t>для РМ </a:t>
            </a:r>
            <a:r>
              <a:rPr lang="ru-RU" sz="1800" b="1" u="sng" smtClean="0"/>
              <a:t>800Т и </a:t>
            </a:r>
            <a:r>
              <a:rPr lang="ru-RU" sz="1800" b="1" u="sng" dirty="0" smtClean="0"/>
              <a:t>РМ 800 6х6</a:t>
            </a:r>
            <a:r>
              <a:rPr lang="ru-RU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максимального крутящего момента, реализуемого на колесах по сцеплению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7875"/>
            <a:ext cx="66912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55892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дальнейших расчетах используется крутящий момент карданного вала, полученный по сцеплению колес. При передаче карданным валом крутящего момента выше 611 </a:t>
            </a:r>
            <a:r>
              <a:rPr lang="ru-RU" sz="1600" dirty="0" err="1" smtClean="0"/>
              <a:t>Нм</a:t>
            </a:r>
            <a:r>
              <a:rPr lang="ru-RU" sz="1600" dirty="0" smtClean="0"/>
              <a:t> происходит пробуксовка колес, в следствии этого коэффициент сцепления стремится к нулю, крутящий момент падает </a:t>
            </a:r>
            <a:r>
              <a:rPr lang="en-US" sz="1600" dirty="0" smtClean="0"/>
              <a:t>[</a:t>
            </a:r>
            <a:r>
              <a:rPr lang="ru-RU" sz="1600" dirty="0"/>
              <a:t>4</a:t>
            </a:r>
            <a:r>
              <a:rPr lang="en-US" sz="1600" dirty="0" smtClean="0"/>
              <a:t>]</a:t>
            </a:r>
            <a:r>
              <a:rPr lang="ru-RU" sz="1600" dirty="0" smtClean="0"/>
              <a:t>. </a:t>
            </a:r>
            <a:r>
              <a:rPr lang="ru-RU" sz="1600" b="1" dirty="0" smtClean="0"/>
              <a:t>Использование максимального крутящего момента по двигателю </a:t>
            </a:r>
          </a:p>
          <a:p>
            <a:pPr algn="ctr"/>
            <a:r>
              <a:rPr lang="ru-RU" sz="1600" b="1" u="sng" dirty="0" smtClean="0"/>
              <a:t>конструктивно и экономически нецелесообразно.</a:t>
            </a:r>
            <a:endParaRPr lang="ru-RU" sz="1600" b="1" u="sng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711088" y="1052736"/>
            <a:ext cx="241176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Расчет производится в соответствии с массой и колесной формулой от РМ 800 6х6 </a:t>
            </a:r>
            <a:r>
              <a:rPr lang="ru-RU" sz="1800" b="1" u="sng" dirty="0" smtClean="0"/>
              <a:t>с целью унификации</a:t>
            </a:r>
            <a:r>
              <a:rPr lang="ru-RU" sz="1800" dirty="0" smtClean="0"/>
              <a:t> и использования карданных передач одинаковой конструкции </a:t>
            </a:r>
            <a:r>
              <a:rPr lang="ru-RU" sz="1800" b="1" u="sng" dirty="0" smtClean="0"/>
              <a:t>для РМ 800Т и  РМ 800 6х6</a:t>
            </a:r>
            <a:r>
              <a:rPr lang="ru-RU" sz="1800" dirty="0" smtClean="0"/>
              <a:t>, т.к. реализуемый момент на колесах по сцеплению прямо пропорционален массе машины.</a:t>
            </a:r>
          </a:p>
        </p:txBody>
      </p:sp>
    </p:spTree>
    <p:extLst>
      <p:ext uri="{BB962C8B-B14F-4D97-AF65-F5344CB8AC3E}">
        <p14:creationId xmlns:p14="http://schemas.microsoft.com/office/powerpoint/2010/main" val="33131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Расчет крестовины и игольчатого подшипника карданной передачи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1188651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800" dirty="0" smtClean="0"/>
              <a:t>Произведен расчет крестовины в соответствии с крутящим моментом РМ 800 6х6. В целях унификации предлагается использование карданных передач одинаковой конструкции для РМ 800Т и для РМ 800 6х6.</a:t>
            </a:r>
            <a:r>
              <a:rPr lang="ru-RU" sz="1800" dirty="0"/>
              <a:t> </a:t>
            </a:r>
            <a:r>
              <a:rPr lang="ru-RU" sz="1800" dirty="0" smtClean="0"/>
              <a:t>Проверена крестовина, которая использовалась ранее на </a:t>
            </a:r>
            <a:r>
              <a:rPr lang="en-US" sz="1800" dirty="0" smtClean="0"/>
              <a:t>RM 800 DUO</a:t>
            </a:r>
            <a:r>
              <a:rPr lang="ru-RU" sz="1800" dirty="0" smtClean="0"/>
              <a:t>, </a:t>
            </a:r>
            <a:r>
              <a:rPr lang="ru-RU" sz="1800" b="1" u="sng" dirty="0" smtClean="0"/>
              <a:t>запас прочности обеспечивается</a:t>
            </a:r>
            <a:endParaRPr lang="ru-RU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88841"/>
            <a:ext cx="3719626" cy="46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05" y="2042847"/>
            <a:ext cx="4366850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2778" y="3068960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н</a:t>
            </a:r>
            <a:r>
              <a:rPr lang="ru-RU" sz="1200" dirty="0" smtClean="0"/>
              <a:t>а РМ 800Т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710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Подбор игольчатого подшипника</a:t>
            </a:r>
            <a:endParaRPr lang="ru-RU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1"/>
            <a:ext cx="7700922" cy="55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841"/>
            <a:ext cx="8229600" cy="56207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Расчет вилки карданной передачи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0076" y="4797153"/>
            <a:ext cx="3303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показали, что вилки, используемые в конструкции карданной передачи, производимой в Китае </a:t>
            </a:r>
            <a:r>
              <a:rPr lang="ru-RU" b="1" u="sng" dirty="0" smtClean="0"/>
              <a:t>соответствуют требованиям</a:t>
            </a:r>
            <a:r>
              <a:rPr lang="ru-RU" b="1" dirty="0" smtClean="0"/>
              <a:t> </a:t>
            </a:r>
            <a:r>
              <a:rPr lang="ru-RU" dirty="0" smtClean="0"/>
              <a:t>трансмиссии для </a:t>
            </a:r>
          </a:p>
          <a:p>
            <a:r>
              <a:rPr lang="ru-RU" dirty="0" smtClean="0"/>
              <a:t>РМ 800 6х6.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59092"/>
            <a:ext cx="3275856" cy="369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1"/>
            <a:ext cx="5472195" cy="627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09" y="-26293"/>
            <a:ext cx="8229600" cy="59295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Расчет вала карданной передачи.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81909" y="2348881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расчета максимальные обороты карданной передачи </a:t>
            </a:r>
          </a:p>
          <a:p>
            <a:r>
              <a:rPr lang="ru-RU" b="1" u="sng" dirty="0" smtClean="0"/>
              <a:t>не превышают</a:t>
            </a:r>
            <a:r>
              <a:rPr lang="ru-RU" dirty="0"/>
              <a:t> </a:t>
            </a:r>
            <a:r>
              <a:rPr lang="ru-RU" dirty="0" smtClean="0"/>
              <a:t>допускаемых. </a:t>
            </a:r>
          </a:p>
          <a:p>
            <a:endParaRPr lang="ru-RU" dirty="0"/>
          </a:p>
          <a:p>
            <a:r>
              <a:rPr lang="ru-RU" dirty="0" smtClean="0"/>
              <a:t>Напряжение на скручивание </a:t>
            </a:r>
            <a:r>
              <a:rPr lang="ru-RU" b="1" u="sng" dirty="0" smtClean="0"/>
              <a:t>не превышает </a:t>
            </a:r>
            <a:r>
              <a:rPr lang="ru-RU" dirty="0" smtClean="0"/>
              <a:t>предельно допустимое (300МПа). </a:t>
            </a:r>
          </a:p>
          <a:p>
            <a:endParaRPr lang="ru-RU" dirty="0"/>
          </a:p>
          <a:p>
            <a:r>
              <a:rPr lang="ru-RU" dirty="0" smtClean="0"/>
              <a:t>Конструкция карданного вала, произведенного в Китае, </a:t>
            </a:r>
            <a:r>
              <a:rPr lang="ru-RU" b="1" u="sng" dirty="0" smtClean="0"/>
              <a:t>соответствует требованиям</a:t>
            </a:r>
            <a:r>
              <a:rPr lang="ru-RU" dirty="0" smtClean="0"/>
              <a:t> для РМ 800 6х6.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1" y="548681"/>
            <a:ext cx="4392488" cy="623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51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Требования к карданной передаче с крестовинами</a:t>
            </a:r>
            <a:endParaRPr lang="ru-RU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280920" cy="561662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1900" b="1" dirty="0" smtClean="0"/>
                  <a:t>Суммарная наработка на отказ:</a:t>
                </a:r>
              </a:p>
              <a:p>
                <a:pPr>
                  <a:buAutoNum type="arabicPeriod"/>
                </a:pPr>
                <a:r>
                  <a:rPr lang="ru-RU" sz="1900" dirty="0" smtClean="0"/>
                  <a:t>Карданная передача должна </a:t>
                </a:r>
                <a:r>
                  <a:rPr lang="ru-RU" sz="1900" dirty="0"/>
                  <a:t>обеспечивать ресурс </a:t>
                </a:r>
                <a:r>
                  <a:rPr lang="ru-RU" sz="1900" b="1" u="sng" dirty="0"/>
                  <a:t>не менее </a:t>
                </a:r>
                <a:r>
                  <a:rPr lang="ru-RU" sz="1900" b="1" u="sng" dirty="0" smtClean="0"/>
                  <a:t>400 часов </a:t>
                </a:r>
                <a:r>
                  <a:rPr lang="ru-RU" sz="1900" dirty="0"/>
                  <a:t>(пробег 4000 </a:t>
                </a:r>
                <a:r>
                  <a:rPr lang="ru-RU" sz="1900" dirty="0" smtClean="0"/>
                  <a:t>км)</a:t>
                </a:r>
                <a:r>
                  <a:rPr lang="ru-RU" sz="1900" b="1" u="sng" dirty="0" smtClean="0"/>
                  <a:t> </a:t>
                </a:r>
                <a:r>
                  <a:rPr lang="ru-RU" sz="1900" dirty="0" smtClean="0"/>
                  <a:t>при вращении 330 об/мин (скорость 10 км/ч) и при </a:t>
                </a:r>
                <a:r>
                  <a:rPr lang="ru-RU" sz="1900" dirty="0"/>
                  <a:t>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900" b="0" i="1" smtClean="0"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900" b="0" i="1" smtClean="0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1900" b="0" i="1" smtClean="0">
                        <a:latin typeface="Cambria Math"/>
                      </a:rPr>
                      <m:t>=620 Нм</m:t>
                    </m:r>
                  </m:oMath>
                </a14:m>
                <a:r>
                  <a:rPr lang="ru-RU" sz="1900" dirty="0" smtClean="0"/>
                  <a:t> </a:t>
                </a:r>
                <a:br>
                  <a:rPr lang="ru-RU" sz="1900" dirty="0" smtClean="0"/>
                </a:br>
                <a:r>
                  <a:rPr lang="ru-RU" sz="1900" dirty="0" smtClean="0"/>
                  <a:t>(режим движения: </a:t>
                </a:r>
                <a:r>
                  <a:rPr lang="ru-RU" sz="1900" u="sng" dirty="0" smtClean="0"/>
                  <a:t>пониженная передача</a:t>
                </a:r>
                <a:r>
                  <a:rPr lang="ru-RU" sz="1900" dirty="0" smtClean="0"/>
                  <a:t>)</a:t>
                </a:r>
              </a:p>
              <a:p>
                <a:pPr>
                  <a:buFont typeface="Arial" panose="020B0604020202020204" pitchFamily="34" charset="0"/>
                  <a:buAutoNum type="arabicPeriod"/>
                </a:pPr>
                <a:endParaRPr lang="ru-RU" sz="1900" dirty="0" smtClean="0"/>
              </a:p>
              <a:p>
                <a:pPr>
                  <a:buFont typeface="Arial" panose="020B0604020202020204" pitchFamily="34" charset="0"/>
                  <a:buAutoNum type="arabicPeriod"/>
                </a:pPr>
                <a:r>
                  <a:rPr lang="ru-RU" sz="1900" dirty="0" smtClean="0"/>
                  <a:t>Карданная передача </a:t>
                </a:r>
                <a:r>
                  <a:rPr lang="ru-RU" sz="1900" dirty="0"/>
                  <a:t>должна обеспечивать ресурс </a:t>
                </a:r>
                <a:r>
                  <a:rPr lang="ru-RU" sz="1900" b="1" u="sng" dirty="0"/>
                  <a:t>не менее </a:t>
                </a:r>
                <a:r>
                  <a:rPr lang="ru-RU" sz="1900" b="1" u="sng" dirty="0" smtClean="0"/>
                  <a:t>125 </a:t>
                </a:r>
                <a:r>
                  <a:rPr lang="ru-RU" sz="1900" b="1" u="sng" dirty="0"/>
                  <a:t>часов </a:t>
                </a:r>
                <a:r>
                  <a:rPr lang="ru-RU" sz="1900" dirty="0"/>
                  <a:t>(пробег 5000 </a:t>
                </a:r>
                <a:r>
                  <a:rPr lang="ru-RU" sz="1900" dirty="0" smtClean="0"/>
                  <a:t>км) при вращении 1200 об/мин (скорость 40 км/ч) и </a:t>
                </a:r>
                <a:r>
                  <a:rPr lang="ru-RU" sz="1900" dirty="0"/>
                  <a:t>при 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900" i="1"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900" i="1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1900" i="1">
                        <a:latin typeface="Cambria Math"/>
                      </a:rPr>
                      <m:t>=</m:t>
                    </m:r>
                    <m:r>
                      <a:rPr lang="ru-RU" sz="1900" b="0" i="1" smtClean="0">
                        <a:latin typeface="Cambria Math"/>
                      </a:rPr>
                      <m:t>350</m:t>
                    </m:r>
                    <m:r>
                      <a:rPr lang="ru-RU" sz="1900" i="1">
                        <a:latin typeface="Cambria Math"/>
                      </a:rPr>
                      <m:t> Нм</m:t>
                    </m:r>
                  </m:oMath>
                </a14:m>
                <a:r>
                  <a:rPr lang="ru-RU" sz="1900" dirty="0"/>
                  <a:t/>
                </a:r>
                <a:br>
                  <a:rPr lang="ru-RU" sz="1900" dirty="0"/>
                </a:br>
                <a:r>
                  <a:rPr lang="ru-RU" sz="1900" dirty="0"/>
                  <a:t>(режим движения: </a:t>
                </a:r>
                <a:r>
                  <a:rPr lang="ru-RU" sz="1900" u="sng" dirty="0" smtClean="0"/>
                  <a:t>средняя скорость</a:t>
                </a:r>
                <a:r>
                  <a:rPr lang="ru-RU" sz="1900" dirty="0" smtClean="0"/>
                  <a:t>)</a:t>
                </a:r>
              </a:p>
              <a:p>
                <a:pPr>
                  <a:buFontTx/>
                  <a:buAutoNum type="arabicPeriod"/>
                </a:pPr>
                <a:endParaRPr lang="ru-RU" sz="1900" dirty="0" smtClean="0"/>
              </a:p>
              <a:p>
                <a:pPr>
                  <a:buFontTx/>
                  <a:buAutoNum type="arabicPeriod"/>
                </a:pPr>
                <a:r>
                  <a:rPr lang="ru-RU" sz="1900" dirty="0" smtClean="0"/>
                  <a:t>Карданная передача должна </a:t>
                </a:r>
                <a:r>
                  <a:rPr lang="ru-RU" sz="1900" dirty="0"/>
                  <a:t>обеспечивать ресурс </a:t>
                </a:r>
                <a:r>
                  <a:rPr lang="ru-RU" sz="1900" b="1" u="sng" dirty="0"/>
                  <a:t>не менее </a:t>
                </a:r>
                <a:r>
                  <a:rPr lang="ru-RU" sz="1900" b="1" u="sng" dirty="0" smtClean="0"/>
                  <a:t>50 </a:t>
                </a:r>
                <a:r>
                  <a:rPr lang="ru-RU" sz="1900" b="1" u="sng" dirty="0"/>
                  <a:t>часов </a:t>
                </a:r>
                <a:r>
                  <a:rPr lang="ru-RU" sz="1900" dirty="0"/>
                  <a:t>(пробег 5000 </a:t>
                </a:r>
                <a:r>
                  <a:rPr lang="ru-RU" sz="1900" dirty="0" smtClean="0"/>
                  <a:t>км) </a:t>
                </a:r>
                <a:r>
                  <a:rPr lang="ru-RU" sz="1900" dirty="0"/>
                  <a:t>при </a:t>
                </a:r>
                <a:r>
                  <a:rPr lang="ru-RU" sz="1900" dirty="0" smtClean="0"/>
                  <a:t>вращении 3540 </a:t>
                </a:r>
                <a:r>
                  <a:rPr lang="ru-RU" sz="1900" dirty="0"/>
                  <a:t>об/мин </a:t>
                </a:r>
                <a:r>
                  <a:rPr lang="ru-RU" sz="1900" dirty="0" smtClean="0"/>
                  <a:t>(скорость 108 км/ч) и при </a:t>
                </a:r>
                <a:r>
                  <a:rPr lang="ru-RU" sz="1900" dirty="0"/>
                  <a:t>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900" i="1"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900" i="1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1900" i="1">
                        <a:latin typeface="Cambria Math"/>
                      </a:rPr>
                      <m:t>=100 Нм</m:t>
                    </m:r>
                  </m:oMath>
                </a14:m>
                <a:r>
                  <a:rPr lang="ru-RU" sz="1900" dirty="0"/>
                  <a:t/>
                </a:r>
                <a:br>
                  <a:rPr lang="ru-RU" sz="1900" dirty="0"/>
                </a:br>
                <a:r>
                  <a:rPr lang="ru-RU" sz="1900" dirty="0"/>
                  <a:t>(режим движения: </a:t>
                </a:r>
                <a:r>
                  <a:rPr lang="ru-RU" sz="1900" u="sng" dirty="0" smtClean="0"/>
                  <a:t>максимальная </a:t>
                </a:r>
                <a:r>
                  <a:rPr lang="ru-RU" sz="1900" u="sng" dirty="0"/>
                  <a:t>скорость</a:t>
                </a:r>
                <a:r>
                  <a:rPr lang="ru-RU" sz="1900" dirty="0"/>
                  <a:t>)</a:t>
                </a:r>
              </a:p>
              <a:p>
                <a:pPr marL="0" indent="0">
                  <a:buNone/>
                </a:pPr>
                <a:endParaRPr lang="ru-RU" sz="1900" dirty="0" smtClean="0"/>
              </a:p>
              <a:p>
                <a:pPr marL="0" indent="0">
                  <a:buNone/>
                </a:pPr>
                <a:r>
                  <a:rPr lang="ru-RU" sz="1900" b="1" dirty="0" smtClean="0"/>
                  <a:t>Условия проведения испытаний:</a:t>
                </a:r>
              </a:p>
              <a:p>
                <a:pPr marL="457200" indent="-457200">
                  <a:buAutoNum type="arabicPeriod"/>
                </a:pPr>
                <a:r>
                  <a:rPr lang="ru-RU" sz="1900" b="1" u="sng" dirty="0" smtClean="0"/>
                  <a:t>Угол работы карданной передачи 16° </a:t>
                </a:r>
                <a:br>
                  <a:rPr lang="ru-RU" sz="1900" b="1" u="sng" dirty="0" smtClean="0"/>
                </a:br>
                <a:r>
                  <a:rPr lang="ru-RU" sz="1900" dirty="0" smtClean="0"/>
                  <a:t>(согласно максимальному углу работы карданной передачи на </a:t>
                </a:r>
                <a:r>
                  <a:rPr lang="ru-RU" sz="1900" dirty="0" err="1" smtClean="0"/>
                  <a:t>снегоболотоходе</a:t>
                </a:r>
                <a:r>
                  <a:rPr lang="ru-RU" sz="1900" dirty="0" smtClean="0"/>
                  <a:t> РМ 800Т)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1900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900" dirty="0" smtClean="0"/>
                  <a:t>Рабочий </a:t>
                </a:r>
                <a:r>
                  <a:rPr lang="ru-RU" sz="1900" dirty="0"/>
                  <a:t>диапазон температур окружающей среды </a:t>
                </a:r>
                <a:r>
                  <a:rPr lang="ru-RU" sz="1900" b="1" u="sng" dirty="0" smtClean="0"/>
                  <a:t>-20°</a:t>
                </a:r>
                <a:r>
                  <a:rPr lang="en-US" sz="1900" b="1" u="sng" dirty="0" smtClean="0"/>
                  <a:t>C…50°C</a:t>
                </a:r>
                <a:r>
                  <a:rPr lang="ru-RU" sz="1900" b="1" u="sng" dirty="0" smtClean="0"/>
                  <a:t> </a:t>
                </a:r>
                <a:br>
                  <a:rPr lang="ru-RU" sz="1900" b="1" u="sng" dirty="0" smtClean="0"/>
                </a:br>
                <a:r>
                  <a:rPr lang="ru-RU" sz="1900" dirty="0" smtClean="0"/>
                  <a:t>(согласно требованиям 500000010ТЗ</a:t>
                </a:r>
                <a:r>
                  <a:rPr lang="ru-RU" sz="1900" dirty="0" smtClean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19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900" dirty="0"/>
                  <a:t>Статическая грузоподъемность игольчатого подшипника должна быть </a:t>
                </a:r>
                <a:r>
                  <a:rPr lang="ru-RU" sz="1900" b="1" dirty="0"/>
                  <a:t>не менее </a:t>
                </a:r>
                <a:r>
                  <a:rPr lang="ru-RU" sz="1900" b="1" dirty="0" smtClean="0"/>
                  <a:t>C</a:t>
                </a:r>
                <a:r>
                  <a:rPr lang="en-US" sz="2000" b="1" baseline="-25000" dirty="0">
                    <a:sym typeface="Symbol"/>
                  </a:rPr>
                  <a:t>0</a:t>
                </a:r>
                <a:r>
                  <a:rPr lang="ru-RU" sz="1900" b="1" dirty="0" smtClean="0"/>
                  <a:t>=25000 Н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1900" b="1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900" dirty="0"/>
                  <a:t>Резонансная частота собственных колебаний вала должна быть выше </a:t>
                </a:r>
                <a:r>
                  <a:rPr lang="ru-RU" sz="1900" b="1" dirty="0"/>
                  <a:t>870 </a:t>
                </a:r>
                <a:r>
                  <a:rPr lang="ru-RU" sz="1900" b="1" dirty="0" smtClean="0"/>
                  <a:t>об/мин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1900" b="1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2000" dirty="0" smtClean="0"/>
                  <a:t>Обслуживание крестовины (замена смазки) </a:t>
                </a:r>
                <a:endParaRPr lang="ru-RU" sz="1900" b="1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1900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900" dirty="0" smtClean="0"/>
                  <a:t>В </a:t>
                </a:r>
                <a:r>
                  <a:rPr lang="ru-RU" sz="1900" dirty="0"/>
                  <a:t>соответствии с </a:t>
                </a:r>
                <a:r>
                  <a:rPr lang="ru-RU" sz="1900" b="1" u="sng" dirty="0" smtClean="0"/>
                  <a:t>ГОСТ 33669-2015</a:t>
                </a:r>
                <a:endParaRPr lang="ru-RU" sz="2000" b="1" u="sng" dirty="0" smtClean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280920" cy="5616624"/>
              </a:xfrm>
              <a:blipFill rotWithShape="1">
                <a:blip r:embed="rId2"/>
                <a:stretch>
                  <a:fillRect l="-295" t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52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396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Технические требования на разработку задней карданной передачи с крестовинами для снегоболотоходов  РМ 800Т и РМ 800 6х6 </vt:lpstr>
      <vt:lpstr>Конструкция карданной передачи,  принятая на рассмотрение</vt:lpstr>
      <vt:lpstr>Определение максимального крутящего момента по двигателю</vt:lpstr>
      <vt:lpstr>Определение максимального крутящего момента, реализуемого на колесах по сцеплению</vt:lpstr>
      <vt:lpstr>Расчет крестовины и игольчатого подшипника карданной передачи</vt:lpstr>
      <vt:lpstr>Подбор игольчатого подшипника</vt:lpstr>
      <vt:lpstr>Расчет вилки карданной передачи</vt:lpstr>
      <vt:lpstr>Расчет вала карданной передачи.</vt:lpstr>
      <vt:lpstr>Требования к карданной передаче с крестовинами</vt:lpstr>
      <vt:lpstr>Презентация PowerPoint</vt:lpstr>
      <vt:lpstr>Пространственные ограничения компоновки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на разработку карданной передачи ТЕРМИТ</dc:title>
  <dc:creator>ЗЕЛЕНУХИН АЛЕКСАНДР АЛЕКСАНДРОВИЧ</dc:creator>
  <cp:lastModifiedBy>ПУКАЗОВ ЯРОСЛАВ ГЕННАДЬЕВИЧ</cp:lastModifiedBy>
  <cp:revision>76</cp:revision>
  <dcterms:created xsi:type="dcterms:W3CDTF">2026-06-23T12:47:11Z</dcterms:created>
  <dcterms:modified xsi:type="dcterms:W3CDTF">2026-06-27T08:30:14Z</dcterms:modified>
</cp:coreProperties>
</file>