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3" r:id="rId5"/>
    <p:sldId id="262" r:id="rId6"/>
    <p:sldId id="259" r:id="rId7"/>
    <p:sldId id="268" r:id="rId8"/>
    <p:sldId id="266" r:id="rId9"/>
    <p:sldId id="267" r:id="rId10"/>
    <p:sldId id="260" r:id="rId11"/>
    <p:sldId id="261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1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rgbClr val="C4252A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1"/>
            <a:ext cx="142876" cy="2011680"/>
          </a:xfrm>
          <a:prstGeom prst="rect">
            <a:avLst/>
          </a:prstGeom>
          <a:solidFill>
            <a:srgbClr val="C42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rgbClr val="D0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Picture 2" descr="\\Srv55\home\SZGDC\Redkin_AS\Аксессуары\Логотип\лого РМ бел прозрач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8893415" y="5811920"/>
            <a:ext cx="358293" cy="8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1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2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rgbClr val="C4252A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1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1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9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9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1"/>
            <a:ext cx="142876" cy="2011680"/>
          </a:xfrm>
          <a:prstGeom prst="rect">
            <a:avLst/>
          </a:prstGeom>
          <a:solidFill>
            <a:srgbClr val="C42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rgbClr val="D0CFCF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1"/>
            <a:ext cx="8153400" cy="762000"/>
          </a:xfrm>
        </p:spPr>
        <p:txBody>
          <a:bodyPr anchor="t">
            <a:normAutofit/>
          </a:bodyPr>
          <a:lstStyle>
            <a:lvl1pPr>
              <a:defRPr sz="3200"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rgbClr val="D0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\\Srv55\home\SZGDC\Redkin_AS\Аксессуары\Логотип\лого РМ бел прозрач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8893415" y="5811921"/>
            <a:ext cx="358293" cy="8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6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8"/>
            <a:ext cx="13157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rgbClr val="C4252A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1"/>
            <a:ext cx="142876" cy="1371600"/>
          </a:xfrm>
          <a:prstGeom prst="rect">
            <a:avLst/>
          </a:prstGeom>
          <a:solidFill>
            <a:srgbClr val="C42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rgbClr val="D0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\\Srv55\home\SZGDC\Redkin_AS\Аксессуары\Логотип\лого РМ бел прозрачный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6200000">
            <a:off x="8895049" y="645561"/>
            <a:ext cx="358293" cy="8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rgbClr val="C4252A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rgbClr val="1F1A17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rgbClr val="C4252A"/>
        </a:buClr>
        <a:buFont typeface="Arial" pitchFamily="34" charset="0"/>
        <a:buChar char="•"/>
        <a:defRPr sz="2000" kern="1200">
          <a:solidFill>
            <a:srgbClr val="1F1A17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4252A"/>
        </a:buClr>
        <a:buFont typeface="Arial" pitchFamily="34" charset="0"/>
        <a:buChar char="•"/>
        <a:defRPr sz="1800" kern="1200">
          <a:solidFill>
            <a:srgbClr val="1F1A17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4252A"/>
        </a:buClr>
        <a:buFont typeface="Arial" pitchFamily="34" charset="0"/>
        <a:buChar char="•"/>
        <a:defRPr sz="1800" kern="1200">
          <a:solidFill>
            <a:srgbClr val="1F1A17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4252A"/>
        </a:buClr>
        <a:buFont typeface="Arial" pitchFamily="34" charset="0"/>
        <a:buChar char="•"/>
        <a:defRPr sz="1800" kern="1200" baseline="0">
          <a:solidFill>
            <a:srgbClr val="1F1A1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600" dirty="0" smtClean="0"/>
              <a:t>Технические решения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по проблеме перегрева </a:t>
            </a:r>
            <a:r>
              <a:rPr lang="ru-RU" dirty="0" err="1" smtClean="0"/>
              <a:t>ШРУС</a:t>
            </a:r>
            <a:r>
              <a:rPr lang="ru-RU" cap="none" dirty="0" err="1" smtClean="0"/>
              <a:t>а</a:t>
            </a:r>
            <a:r>
              <a:rPr lang="ru-RU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0500A-RM-H-061000 </a:t>
            </a:r>
            <a:r>
              <a:rPr lang="ru-RU" dirty="0"/>
              <a:t>Вал карданный задний РМ800Т</a:t>
            </a:r>
          </a:p>
        </p:txBody>
      </p:sp>
    </p:spTree>
    <p:extLst>
      <p:ext uri="{BB962C8B-B14F-4D97-AF65-F5344CB8AC3E}">
        <p14:creationId xmlns:p14="http://schemas.microsoft.com/office/powerpoint/2010/main" val="20792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92" y="0"/>
            <a:ext cx="7449090" cy="4846320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67544" y="5445224"/>
            <a:ext cx="8153400" cy="457200"/>
          </a:xfrm>
        </p:spPr>
        <p:txBody>
          <a:bodyPr/>
          <a:lstStyle/>
          <a:p>
            <a:r>
              <a:rPr lang="ru-RU" dirty="0" smtClean="0"/>
              <a:t>Под технологию гибки трубы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953001"/>
            <a:ext cx="8153400" cy="52477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Техническое предложение №2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5805264"/>
            <a:ext cx="58301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радиусы гибки по средней линии = </a:t>
            </a:r>
            <a:r>
              <a:rPr lang="en-US" sz="1400" dirty="0" smtClean="0"/>
              <a:t>R63</a:t>
            </a:r>
            <a:endParaRPr lang="ru-RU" sz="1400" dirty="0" smtClean="0"/>
          </a:p>
          <a:p>
            <a:r>
              <a:rPr lang="ru-RU" sz="1400" dirty="0" smtClean="0"/>
              <a:t>минимальное расстояние прямых участков = 63мм </a:t>
            </a:r>
          </a:p>
          <a:p>
            <a:r>
              <a:rPr lang="ru-RU" sz="1400" dirty="0" smtClean="0"/>
              <a:t>Зазор между шарниром и трубой = 39,75 мм</a:t>
            </a:r>
          </a:p>
          <a:p>
            <a:r>
              <a:rPr lang="ru-RU" sz="1400" dirty="0" smtClean="0"/>
              <a:t>(зазор можно уменьшить, если уменьшить длину прямых участков)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316500"/>
              </p:ext>
            </p:extLst>
          </p:nvPr>
        </p:nvGraphicFramePr>
        <p:xfrm>
          <a:off x="0" y="0"/>
          <a:ext cx="2808312" cy="24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56"/>
                <a:gridCol w="1404156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+</a:t>
                      </a:r>
                      <a:endParaRPr lang="ru-RU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</a:t>
                      </a:r>
                      <a:endParaRPr lang="ru-RU" sz="14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/>
                        <a:t>Не требуется</a:t>
                      </a:r>
                      <a:r>
                        <a:rPr lang="ru-RU" sz="800" baseline="0" dirty="0" smtClean="0"/>
                        <a:t> спец. оснастка</a:t>
                      </a:r>
                      <a:endParaRPr lang="ru-RU" sz="800" dirty="0" smtClean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Оказывает</a:t>
                      </a:r>
                      <a:r>
                        <a:rPr lang="ru-RU" sz="800" baseline="0" dirty="0" smtClean="0"/>
                        <a:t> влияние на компоновку пластикового обвеса (есть риск интерференции) возможно проработать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509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/>
                        <a:t>Не добавляются доп.</a:t>
                      </a:r>
                      <a:r>
                        <a:rPr lang="ru-RU" sz="800" baseline="0" dirty="0" smtClean="0"/>
                        <a:t> операции</a:t>
                      </a:r>
                      <a:endParaRPr lang="ru-RU" sz="800" dirty="0" smtClean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Уменьшает</a:t>
                      </a:r>
                      <a:r>
                        <a:rPr lang="ru-RU" sz="800" baseline="0" dirty="0" smtClean="0"/>
                        <a:t> прочность рамы (уменьшается сопротивление нагрузкам возникающих от двигателя, есть риск потери устойчивости) нужен расчет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Возможна установка шарнира большого </a:t>
                      </a:r>
                      <a:br>
                        <a:rPr lang="ru-RU" sz="800" dirty="0" smtClean="0"/>
                      </a:br>
                      <a:r>
                        <a:rPr lang="ru-RU" sz="800" dirty="0" smtClean="0"/>
                        <a:t>типа-размера</a:t>
                      </a:r>
                      <a:endParaRPr lang="ru-RU" sz="8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Требуются</a:t>
                      </a:r>
                      <a:r>
                        <a:rPr lang="ru-RU" sz="800" baseline="0" dirty="0" smtClean="0"/>
                        <a:t> и</a:t>
                      </a:r>
                      <a:r>
                        <a:rPr lang="ru-RU" sz="800" dirty="0" smtClean="0"/>
                        <a:t>зменения в сварочном стапеле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 rot="954026">
            <a:off x="4767806" y="1979839"/>
            <a:ext cx="732893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FF0000"/>
                </a:solidFill>
              </a:rPr>
              <a:t>39,75мм</a:t>
            </a:r>
            <a:endParaRPr lang="ru-RU" sz="1100" dirty="0">
              <a:solidFill>
                <a:srgbClr val="FF000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748616" y="2326079"/>
            <a:ext cx="648072" cy="166817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47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92" y="556684"/>
            <a:ext cx="7449090" cy="3732952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79004" y="5085184"/>
            <a:ext cx="8153400" cy="457200"/>
          </a:xfrm>
        </p:spPr>
        <p:txBody>
          <a:bodyPr/>
          <a:lstStyle/>
          <a:p>
            <a:r>
              <a:rPr lang="ru-RU" dirty="0" smtClean="0"/>
              <a:t>Под технологию гибки трубы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9004" y="4581128"/>
            <a:ext cx="8153400" cy="52477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Техническое предложение №3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79004" y="5373216"/>
            <a:ext cx="719754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радиусы гибки по средней линии = </a:t>
            </a:r>
            <a:r>
              <a:rPr lang="en-US" sz="1400" dirty="0" smtClean="0"/>
              <a:t>R63</a:t>
            </a:r>
            <a:endParaRPr lang="ru-RU" sz="1400" dirty="0" smtClean="0"/>
          </a:p>
          <a:p>
            <a:r>
              <a:rPr lang="ru-RU" sz="1400" dirty="0" smtClean="0"/>
              <a:t>минимальное расстояние прямых участков </a:t>
            </a:r>
            <a:r>
              <a:rPr lang="ru-RU" sz="1400" dirty="0"/>
              <a:t>= </a:t>
            </a:r>
            <a:r>
              <a:rPr lang="ru-RU" sz="1400" dirty="0" smtClean="0"/>
              <a:t>63мм </a:t>
            </a:r>
          </a:p>
          <a:p>
            <a:r>
              <a:rPr lang="ru-RU" sz="1400" dirty="0" smtClean="0"/>
              <a:t>Зазор между шарниром и трубой = 7,9 мм </a:t>
            </a:r>
            <a:br>
              <a:rPr lang="ru-RU" sz="1400" dirty="0" smtClean="0"/>
            </a:br>
            <a:r>
              <a:rPr lang="ru-RU" sz="1400" dirty="0" smtClean="0">
                <a:solidFill>
                  <a:srgbClr val="FF0000"/>
                </a:solidFill>
              </a:rPr>
              <a:t>(есть возможность увеличить до 10мм, при увеличении длины прямых участков,</a:t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но тогда сопряжение трубы будет выходить за конструктивную зону на кронштейне,</a:t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потребуется изменение кронштейна </a:t>
            </a:r>
            <a:r>
              <a:rPr lang="en-US" sz="1400" dirty="0" smtClean="0">
                <a:solidFill>
                  <a:srgbClr val="FF0000"/>
                </a:solidFill>
              </a:rPr>
              <a:t>R40102023</a:t>
            </a:r>
            <a:r>
              <a:rPr lang="ru-RU" sz="1400" dirty="0" smtClean="0">
                <a:solidFill>
                  <a:srgbClr val="FF0000"/>
                </a:solidFill>
              </a:rPr>
              <a:t>)</a:t>
            </a:r>
            <a:endParaRPr lang="ru-RU" sz="1400" dirty="0">
              <a:solidFill>
                <a:srgbClr val="FF0000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319722"/>
              </p:ext>
            </p:extLst>
          </p:nvPr>
        </p:nvGraphicFramePr>
        <p:xfrm>
          <a:off x="0" y="0"/>
          <a:ext cx="2808312" cy="2714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56"/>
                <a:gridCol w="1404156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+</a:t>
                      </a:r>
                      <a:endParaRPr lang="ru-RU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</a:t>
                      </a:r>
                      <a:endParaRPr lang="ru-RU" sz="14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/>
                        <a:t>Не требуется</a:t>
                      </a:r>
                      <a:r>
                        <a:rPr lang="ru-RU" sz="800" baseline="0" dirty="0" smtClean="0"/>
                        <a:t> спец. оснастка</a:t>
                      </a:r>
                      <a:endParaRPr lang="ru-RU" sz="800" dirty="0" smtClean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Уменьшает</a:t>
                      </a:r>
                      <a:r>
                        <a:rPr lang="ru-RU" sz="800" baseline="0" dirty="0" smtClean="0"/>
                        <a:t> прочность рамы (уменьшается сопротивление нагрузкам возникающих от двигателя, есть риск потери устойчивости) нужен расчет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509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/>
                        <a:t>Не добавляются доп.</a:t>
                      </a:r>
                      <a:r>
                        <a:rPr lang="ru-RU" sz="800" baseline="0" dirty="0" smtClean="0"/>
                        <a:t> операции</a:t>
                      </a:r>
                      <a:endParaRPr lang="ru-RU" sz="800" dirty="0" smtClean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Требуются</a:t>
                      </a:r>
                      <a:r>
                        <a:rPr lang="ru-RU" sz="800" baseline="0" dirty="0" smtClean="0"/>
                        <a:t> и</a:t>
                      </a:r>
                      <a:r>
                        <a:rPr lang="ru-RU" sz="800" dirty="0" smtClean="0"/>
                        <a:t>зменения в сварочном стапеле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Возможна установка шарнира большого </a:t>
                      </a:r>
                      <a:br>
                        <a:rPr lang="ru-RU" sz="800" dirty="0" smtClean="0"/>
                      </a:br>
                      <a:r>
                        <a:rPr lang="ru-RU" sz="800" dirty="0" smtClean="0"/>
                        <a:t>типа-размера</a:t>
                      </a:r>
                      <a:endParaRPr lang="ru-RU" sz="8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/>
                        <a:t>Не оказывает</a:t>
                      </a:r>
                      <a:r>
                        <a:rPr lang="ru-RU" sz="800" baseline="0" dirty="0" smtClean="0"/>
                        <a:t> влияние на компоновку пластикового обвеса</a:t>
                      </a:r>
                      <a:endParaRPr lang="ru-RU" sz="8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812779" y="2492896"/>
            <a:ext cx="575799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FF0000"/>
                </a:solidFill>
              </a:rPr>
              <a:t>7,9мм</a:t>
            </a:r>
            <a:endParaRPr lang="ru-RU" sz="1100" dirty="0">
              <a:solidFill>
                <a:srgbClr val="FF000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923928" y="2852936"/>
            <a:ext cx="288032" cy="0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99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" t="4177" r="1816" b="5933"/>
          <a:stretch/>
        </p:blipFill>
        <p:spPr>
          <a:xfrm>
            <a:off x="179512" y="548680"/>
            <a:ext cx="3913759" cy="5472921"/>
          </a:xfrm>
          <a:noFill/>
        </p:spPr>
      </p:pic>
      <p:pic>
        <p:nvPicPr>
          <p:cNvPr id="3075" name="Picture 3" descr="C:\Users\pukazov_yag\Desktop\(ОКР) R40600400 Трансмисся\!Архив\Картинки для презентации\Screenshot_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348880"/>
            <a:ext cx="4680520" cy="195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5536" y="6122222"/>
            <a:ext cx="6805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Максимальные обороты, передаваемые задним приводным валом 4000 мин </a:t>
            </a:r>
            <a:r>
              <a:rPr lang="ru-RU" sz="1400" baseline="30000" dirty="0"/>
              <a:t>-1</a:t>
            </a:r>
            <a:r>
              <a:rPr lang="ru-RU" sz="1400" dirty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954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869" y="116632"/>
            <a:ext cx="415575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Угол работы </a:t>
            </a:r>
            <a:r>
              <a:rPr lang="ru-RU" dirty="0" err="1" smtClean="0"/>
              <a:t>ШРУСа</a:t>
            </a:r>
            <a:r>
              <a:rPr lang="ru-RU" dirty="0" smtClean="0"/>
              <a:t> = 6 градусов</a:t>
            </a:r>
          </a:p>
          <a:p>
            <a:endParaRPr lang="ru-RU" dirty="0"/>
          </a:p>
          <a:p>
            <a:r>
              <a:rPr lang="ru-RU" dirty="0" smtClean="0"/>
              <a:t>Требуется сдвиг редуктора = 29мм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Ход подвески уменьшится на 15,2мм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7" name="Picture 3" descr="C:\Users\pukazov_yag\Desktop\(ОКР) R40600400 Трансмисся\!Архив\Картинки для презентации\Зверев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9" y="1990794"/>
            <a:ext cx="6213304" cy="486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pukazov_yag\Desktop\(ОКР) R40600400 Трансмисся\!Архив\Картинки для презентации\Зверев 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0"/>
            <a:ext cx="4891155" cy="376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99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7" r="1023"/>
          <a:stretch/>
        </p:blipFill>
        <p:spPr>
          <a:xfrm>
            <a:off x="-1" y="0"/>
            <a:ext cx="8964489" cy="3013541"/>
          </a:xfrm>
        </p:spPr>
      </p:pic>
      <p:pic>
        <p:nvPicPr>
          <p:cNvPr id="1026" name="Picture 2" descr="C:\Users\pukazov_yag\Desktop\(ОКР) R40600400 Трансмисся\!Архив\Картинки для презентации\Screenshot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2163933" cy="382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ukazov_yag\Desktop\(ОКР) R40600400 Трансмисся\!Архив\Картинки для презентации\Screenshot_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52" y="3068960"/>
            <a:ext cx="667621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15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13"/>
            <a:ext cx="8993886" cy="5397553"/>
          </a:xfrm>
        </p:spPr>
      </p:pic>
      <p:sp>
        <p:nvSpPr>
          <p:cNvPr id="2" name="Овал 1"/>
          <p:cNvSpPr/>
          <p:nvPr/>
        </p:nvSpPr>
        <p:spPr>
          <a:xfrm>
            <a:off x="18970" y="1340768"/>
            <a:ext cx="68356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уга 4"/>
          <p:cNvSpPr/>
          <p:nvPr/>
        </p:nvSpPr>
        <p:spPr>
          <a:xfrm rot="15371229">
            <a:off x="4172691" y="2219555"/>
            <a:ext cx="701572" cy="765708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211960" y="2424504"/>
            <a:ext cx="70403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16.05</a:t>
            </a:r>
            <a:r>
              <a:rPr lang="ru-RU" sz="1400" b="1" dirty="0">
                <a:solidFill>
                  <a:srgbClr val="FF0000"/>
                </a:solidFill>
              </a:rPr>
              <a:t>°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22" name="Текст 2"/>
          <p:cNvSpPr>
            <a:spLocks noGrp="1"/>
          </p:cNvSpPr>
          <p:nvPr>
            <p:ph type="body" sz="half" idx="2"/>
          </p:nvPr>
        </p:nvSpPr>
        <p:spPr>
          <a:xfrm>
            <a:off x="107504" y="5589240"/>
            <a:ext cx="8541196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Рабочий угол* </a:t>
            </a:r>
            <a:r>
              <a:rPr lang="ru-RU" dirty="0" err="1" smtClean="0"/>
              <a:t>ШРУСа</a:t>
            </a:r>
            <a:r>
              <a:rPr lang="ru-RU" dirty="0" smtClean="0"/>
              <a:t> </a:t>
            </a:r>
            <a:r>
              <a:rPr lang="en-US" dirty="0" smtClean="0"/>
              <a:t>0500A-RM-H-061000 </a:t>
            </a:r>
            <a:r>
              <a:rPr lang="ru-RU" dirty="0"/>
              <a:t>Вал карданный </a:t>
            </a:r>
            <a:r>
              <a:rPr lang="ru-RU" dirty="0" smtClean="0"/>
              <a:t>задний РМ800Т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*</a:t>
            </a:r>
            <a:r>
              <a:rPr lang="ru-RU" dirty="0"/>
              <a:t> </a:t>
            </a:r>
            <a:r>
              <a:rPr lang="ru-RU" dirty="0" smtClean="0"/>
              <a:t>по </a:t>
            </a:r>
            <a:r>
              <a:rPr lang="ru-RU" dirty="0"/>
              <a:t>электронной </a:t>
            </a:r>
            <a:r>
              <a:rPr lang="ru-RU" dirty="0" smtClean="0"/>
              <a:t>модели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01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61" y="0"/>
            <a:ext cx="7837164" cy="3013541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068960"/>
            <a:ext cx="4893699" cy="376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4468019"/>
            <a:ext cx="4346574" cy="212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8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1" y="-3411"/>
            <a:ext cx="9009637" cy="5884133"/>
          </a:xfrm>
        </p:spPr>
      </p:pic>
      <p:sp>
        <p:nvSpPr>
          <p:cNvPr id="2" name="Овал 1"/>
          <p:cNvSpPr/>
          <p:nvPr/>
        </p:nvSpPr>
        <p:spPr>
          <a:xfrm>
            <a:off x="-62655" y="1527914"/>
            <a:ext cx="909830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уга 4"/>
          <p:cNvSpPr/>
          <p:nvPr/>
        </p:nvSpPr>
        <p:spPr>
          <a:xfrm rot="15371229">
            <a:off x="5525445" y="3193093"/>
            <a:ext cx="893399" cy="1191893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76056" y="3140968"/>
            <a:ext cx="7040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13.62</a:t>
            </a:r>
            <a:r>
              <a:rPr lang="ru-RU" sz="1400" b="1" dirty="0" smtClean="0">
                <a:solidFill>
                  <a:srgbClr val="FF0000"/>
                </a:solidFill>
              </a:rPr>
              <a:t>°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1" name="Текст 2"/>
          <p:cNvSpPr>
            <a:spLocks noGrp="1"/>
          </p:cNvSpPr>
          <p:nvPr>
            <p:ph type="body" sz="half" idx="2"/>
          </p:nvPr>
        </p:nvSpPr>
        <p:spPr>
          <a:xfrm>
            <a:off x="207268" y="6021288"/>
            <a:ext cx="8153400" cy="4572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Рабочий угол* </a:t>
            </a:r>
            <a:r>
              <a:rPr lang="ru-RU" dirty="0"/>
              <a:t>крестовин </a:t>
            </a:r>
            <a:r>
              <a:rPr lang="ru-RU" dirty="0" smtClean="0"/>
              <a:t>13603130000</a:t>
            </a:r>
            <a:r>
              <a:rPr lang="en-US" dirty="0" smtClean="0"/>
              <a:t> </a:t>
            </a:r>
            <a:r>
              <a:rPr lang="ru-RU" dirty="0" smtClean="0"/>
              <a:t>Вал </a:t>
            </a:r>
            <a:r>
              <a:rPr lang="ru-RU" dirty="0"/>
              <a:t>карданный </a:t>
            </a:r>
            <a:r>
              <a:rPr lang="ru-RU" dirty="0" smtClean="0"/>
              <a:t>задний</a:t>
            </a:r>
            <a:r>
              <a:rPr lang="en-US" dirty="0" smtClean="0"/>
              <a:t> </a:t>
            </a:r>
            <a:r>
              <a:rPr lang="ru-RU" dirty="0" smtClean="0"/>
              <a:t>РМ800 </a:t>
            </a:r>
            <a:r>
              <a:rPr lang="en-US" dirty="0" smtClean="0"/>
              <a:t>DUO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* по электронной модели</a:t>
            </a:r>
          </a:p>
        </p:txBody>
      </p:sp>
    </p:spTree>
    <p:extLst>
      <p:ext uri="{BB962C8B-B14F-4D97-AF65-F5344CB8AC3E}">
        <p14:creationId xmlns:p14="http://schemas.microsoft.com/office/powerpoint/2010/main" val="202968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00877" cy="4603336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67545" y="5157192"/>
            <a:ext cx="8153400" cy="457200"/>
          </a:xfrm>
        </p:spPr>
        <p:txBody>
          <a:bodyPr/>
          <a:lstStyle/>
          <a:p>
            <a:r>
              <a:rPr lang="ru-RU" dirty="0" smtClean="0"/>
              <a:t>Переход на крестовины от РМ 800 </a:t>
            </a:r>
            <a:r>
              <a:rPr lang="en-US" dirty="0" smtClean="0"/>
              <a:t>DUO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5" y="4653136"/>
            <a:ext cx="8153400" cy="4922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Техническое предложение №0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69482" y="5452871"/>
            <a:ext cx="51027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угол перегиба </a:t>
            </a:r>
            <a:r>
              <a:rPr lang="ru-RU" sz="1400" dirty="0"/>
              <a:t>= </a:t>
            </a:r>
            <a:r>
              <a:rPr lang="ru-RU" sz="1400" dirty="0" smtClean="0"/>
              <a:t>13,46°</a:t>
            </a:r>
          </a:p>
          <a:p>
            <a:r>
              <a:rPr lang="ru-RU" sz="1400" dirty="0" smtClean="0"/>
              <a:t>длина от точки до точки = 284,12мм</a:t>
            </a:r>
          </a:p>
          <a:p>
            <a:r>
              <a:rPr lang="ru-RU" sz="1400" dirty="0" smtClean="0"/>
              <a:t>зазор между крестовиной и трубой </a:t>
            </a:r>
            <a:r>
              <a:rPr lang="en-US" sz="1400" dirty="0" smtClean="0"/>
              <a:t>R40102006 </a:t>
            </a:r>
            <a:r>
              <a:rPr lang="ru-RU" sz="1400" dirty="0" smtClean="0"/>
              <a:t>= 7,6мм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598106"/>
              </p:ext>
            </p:extLst>
          </p:nvPr>
        </p:nvGraphicFramePr>
        <p:xfrm>
          <a:off x="5922447" y="5140425"/>
          <a:ext cx="2808312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56"/>
                <a:gridCol w="1404156"/>
              </a:tblGrid>
              <a:tr h="27798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+</a:t>
                      </a:r>
                      <a:endParaRPr lang="ru-RU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</a:t>
                      </a:r>
                      <a:endParaRPr lang="ru-RU" sz="14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05787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Удешевление конструкции</a:t>
                      </a:r>
                      <a:endParaRPr lang="ru-RU" sz="8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Требуется регулярное обслуживание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28178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Проверенная</a:t>
                      </a:r>
                      <a:r>
                        <a:rPr lang="ru-RU" sz="800" baseline="0" dirty="0" smtClean="0"/>
                        <a:t> временем схема (большая живучесть в условиях бездорожья)</a:t>
                      </a:r>
                      <a:endParaRPr lang="ru-RU" sz="8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Большие колебания (увеличенная вибрация)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16982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Не</a:t>
                      </a:r>
                      <a:r>
                        <a:rPr lang="ru-RU" sz="800" baseline="0" dirty="0" smtClean="0"/>
                        <a:t> требуются изменения в раме</a:t>
                      </a:r>
                      <a:endParaRPr lang="ru-RU" sz="8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Неравномерная передача крутящего</a:t>
                      </a:r>
                      <a:r>
                        <a:rPr lang="ru-RU" sz="800" baseline="0" dirty="0" smtClean="0"/>
                        <a:t> момента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Дуга 14"/>
          <p:cNvSpPr/>
          <p:nvPr/>
        </p:nvSpPr>
        <p:spPr>
          <a:xfrm rot="15371229">
            <a:off x="4380695" y="1863671"/>
            <a:ext cx="460855" cy="538371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779912" y="1772816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13.46</a:t>
            </a:r>
            <a:r>
              <a:rPr lang="ru-RU" sz="1200" b="1" dirty="0" smtClean="0">
                <a:solidFill>
                  <a:srgbClr val="FF0000"/>
                </a:solidFill>
              </a:rPr>
              <a:t>°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23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4785"/>
            <a:ext cx="8892480" cy="4690359"/>
          </a:xfrm>
        </p:spPr>
      </p:pic>
      <p:sp>
        <p:nvSpPr>
          <p:cNvPr id="11" name="TextBox 10"/>
          <p:cNvSpPr txBox="1"/>
          <p:nvPr/>
        </p:nvSpPr>
        <p:spPr>
          <a:xfrm>
            <a:off x="4894403" y="3283304"/>
            <a:ext cx="575799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FF0000"/>
                </a:solidFill>
              </a:rPr>
              <a:t>7,6мм</a:t>
            </a:r>
            <a:endParaRPr lang="ru-RU" sz="1100" dirty="0">
              <a:solidFill>
                <a:srgbClr val="FF000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4894403" y="2996952"/>
            <a:ext cx="144016" cy="144016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Текст 2"/>
          <p:cNvSpPr>
            <a:spLocks noGrp="1"/>
          </p:cNvSpPr>
          <p:nvPr>
            <p:ph type="body" sz="half" idx="2"/>
          </p:nvPr>
        </p:nvSpPr>
        <p:spPr>
          <a:xfrm>
            <a:off x="467545" y="5157192"/>
            <a:ext cx="8153400" cy="457200"/>
          </a:xfrm>
        </p:spPr>
        <p:txBody>
          <a:bodyPr/>
          <a:lstStyle/>
          <a:p>
            <a:r>
              <a:rPr lang="ru-RU" dirty="0" smtClean="0"/>
              <a:t>Переход на крестовины от РМ 800 </a:t>
            </a:r>
            <a:r>
              <a:rPr lang="en-US" dirty="0" smtClean="0"/>
              <a:t>DUO</a:t>
            </a:r>
            <a:endParaRPr lang="ru-RU" dirty="0"/>
          </a:p>
        </p:txBody>
      </p:sp>
      <p:sp>
        <p:nvSpPr>
          <p:cNvPr id="18" name="Заголовок 3"/>
          <p:cNvSpPr>
            <a:spLocks noGrp="1"/>
          </p:cNvSpPr>
          <p:nvPr>
            <p:ph type="title"/>
          </p:nvPr>
        </p:nvSpPr>
        <p:spPr>
          <a:xfrm>
            <a:off x="467545" y="4653136"/>
            <a:ext cx="8153400" cy="4922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Техническое предложение №0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69482" y="5452871"/>
            <a:ext cx="51027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угол перегиба </a:t>
            </a:r>
            <a:r>
              <a:rPr lang="ru-RU" sz="1400" dirty="0"/>
              <a:t>= </a:t>
            </a:r>
            <a:r>
              <a:rPr lang="ru-RU" sz="1400" dirty="0" smtClean="0"/>
              <a:t>13,46°</a:t>
            </a:r>
          </a:p>
          <a:p>
            <a:r>
              <a:rPr lang="ru-RU" sz="1400" dirty="0" smtClean="0"/>
              <a:t>длина от центра до центра = 284,12мм</a:t>
            </a:r>
          </a:p>
          <a:p>
            <a:r>
              <a:rPr lang="ru-RU" sz="1400" dirty="0" smtClean="0"/>
              <a:t>зазор между крестовиной и трубой </a:t>
            </a:r>
            <a:r>
              <a:rPr lang="en-US" sz="1400" dirty="0" smtClean="0"/>
              <a:t>R40102006 </a:t>
            </a:r>
            <a:r>
              <a:rPr lang="ru-RU" sz="1400" dirty="0" smtClean="0"/>
              <a:t>= 7,6мм</a:t>
            </a:r>
            <a:endParaRPr lang="ru-RU" sz="1400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289859"/>
              </p:ext>
            </p:extLst>
          </p:nvPr>
        </p:nvGraphicFramePr>
        <p:xfrm>
          <a:off x="5922447" y="5140425"/>
          <a:ext cx="2808312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56"/>
                <a:gridCol w="1404156"/>
              </a:tblGrid>
              <a:tr h="27798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+</a:t>
                      </a:r>
                      <a:endParaRPr lang="ru-RU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</a:t>
                      </a:r>
                      <a:endParaRPr lang="ru-RU" sz="14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05787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Удешевление конструкции</a:t>
                      </a:r>
                      <a:endParaRPr lang="ru-RU" sz="8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Требуется регулярное обслуживание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28178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Проверенная</a:t>
                      </a:r>
                      <a:r>
                        <a:rPr lang="ru-RU" sz="800" baseline="0" dirty="0" smtClean="0"/>
                        <a:t> временем схема (большая живучесть в условиях бездорожья)</a:t>
                      </a:r>
                      <a:endParaRPr lang="ru-RU" sz="8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Большие колебания (увеличенная вибрация)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16982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Не</a:t>
                      </a:r>
                      <a:r>
                        <a:rPr lang="ru-RU" sz="800" baseline="0" dirty="0" smtClean="0"/>
                        <a:t> требуются изменения в раме</a:t>
                      </a:r>
                      <a:endParaRPr lang="ru-RU" sz="8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Неравномерная передача крутящего</a:t>
                      </a:r>
                      <a:r>
                        <a:rPr lang="ru-RU" sz="800" baseline="0" dirty="0" smtClean="0"/>
                        <a:t> момента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555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8973469" cy="4993879"/>
          </a:xfrm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3623376" y="3284984"/>
            <a:ext cx="2232248" cy="129614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67544" y="4597468"/>
            <a:ext cx="54455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расчетная геометрия требуемого </a:t>
            </a:r>
            <a:r>
              <a:rPr lang="ru-RU" dirty="0" err="1" smtClean="0">
                <a:solidFill>
                  <a:srgbClr val="FF0000"/>
                </a:solidFill>
              </a:rPr>
              <a:t>шруса</a:t>
            </a:r>
            <a:r>
              <a:rPr lang="ru-RU" dirty="0" smtClean="0">
                <a:solidFill>
                  <a:srgbClr val="FF0000"/>
                </a:solidFill>
              </a:rPr>
              <a:t> = </a:t>
            </a:r>
            <a:r>
              <a:rPr lang="en-US" dirty="0" smtClean="0">
                <a:solidFill>
                  <a:srgbClr val="FF0000"/>
                </a:solidFill>
              </a:rPr>
              <a:t>ø</a:t>
            </a:r>
            <a:r>
              <a:rPr lang="ru-RU" dirty="0" smtClean="0">
                <a:solidFill>
                  <a:srgbClr val="FF0000"/>
                </a:solidFill>
              </a:rPr>
              <a:t>80мм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зазор между трубой и шарниром = 0мм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pukazov_yag\Desktop\(ОКР) R40600400 Трансмисся\!Архив\Картинки для презентации\Screenshot_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536" y="5013176"/>
            <a:ext cx="2656570" cy="18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876256" y="6623774"/>
            <a:ext cx="16866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</a:rPr>
              <a:t>вид сверху в разрезе</a:t>
            </a:r>
            <a:endParaRPr lang="ru-RU" sz="1100" b="1" dirty="0">
              <a:solidFill>
                <a:srgbClr val="FF0000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6588224" y="3429000"/>
            <a:ext cx="720080" cy="194421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2"/>
          <p:cNvSpPr>
            <a:spLocks noGrp="1"/>
          </p:cNvSpPr>
          <p:nvPr>
            <p:ph type="body" sz="half" idx="2"/>
          </p:nvPr>
        </p:nvSpPr>
        <p:spPr>
          <a:xfrm>
            <a:off x="0" y="5373216"/>
            <a:ext cx="6279536" cy="4572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smtClean="0"/>
              <a:t>Рассмотрение возможности перехода на увеличенные </a:t>
            </a:r>
            <a:br>
              <a:rPr lang="ru-RU" dirty="0" smtClean="0"/>
            </a:br>
            <a:r>
              <a:rPr lang="ru-RU" dirty="0" err="1" smtClean="0"/>
              <a:t>ШРУСа</a:t>
            </a:r>
            <a:r>
              <a:rPr lang="ru-RU" dirty="0"/>
              <a:t> </a:t>
            </a:r>
            <a:r>
              <a:rPr lang="ru-RU" dirty="0" smtClean="0"/>
              <a:t>РМ800Т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53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2" b="8532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67544" y="5445224"/>
            <a:ext cx="8153400" cy="457200"/>
          </a:xfrm>
        </p:spPr>
        <p:txBody>
          <a:bodyPr/>
          <a:lstStyle/>
          <a:p>
            <a:r>
              <a:rPr lang="ru-RU" dirty="0" smtClean="0"/>
              <a:t>Под технологию прессового формования трубы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953001"/>
            <a:ext cx="8153400" cy="4922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Техническое предложение №1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5805264"/>
            <a:ext cx="7347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радиусы формования по средней линии = </a:t>
            </a:r>
            <a:r>
              <a:rPr lang="en-US" sz="1400" dirty="0" smtClean="0"/>
              <a:t>R63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Зазор между шарниром и трубой = 7,35 мм (есть возможность увеличить до 10мм)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564925"/>
              </p:ext>
            </p:extLst>
          </p:nvPr>
        </p:nvGraphicFramePr>
        <p:xfrm>
          <a:off x="0" y="0"/>
          <a:ext cx="2808312" cy="1672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56"/>
                <a:gridCol w="1404156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+</a:t>
                      </a:r>
                      <a:endParaRPr lang="ru-RU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</a:t>
                      </a:r>
                      <a:endParaRPr lang="ru-RU" sz="14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Не оказывает</a:t>
                      </a:r>
                      <a:r>
                        <a:rPr lang="ru-RU" sz="800" baseline="0" dirty="0" smtClean="0"/>
                        <a:t> влияние на компоновку пластикового обвеса</a:t>
                      </a:r>
                      <a:endParaRPr lang="ru-RU" sz="8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Требуется</a:t>
                      </a:r>
                      <a:r>
                        <a:rPr lang="ru-RU" sz="800" baseline="0" dirty="0" smtClean="0"/>
                        <a:t> спец. оснастка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50912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Не уменьшает</a:t>
                      </a:r>
                      <a:r>
                        <a:rPr lang="ru-RU" sz="800" baseline="0" dirty="0" smtClean="0"/>
                        <a:t> прочность рамы (относительно других предложений)</a:t>
                      </a:r>
                      <a:endParaRPr lang="ru-RU" sz="8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Добавляются доп.</a:t>
                      </a:r>
                      <a:r>
                        <a:rPr lang="ru-RU" sz="800" baseline="0" dirty="0" smtClean="0"/>
                        <a:t> операции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endParaRPr lang="ru-RU" sz="8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Требуются</a:t>
                      </a:r>
                      <a:r>
                        <a:rPr lang="ru-RU" sz="800" baseline="0" dirty="0" smtClean="0"/>
                        <a:t> и</a:t>
                      </a:r>
                      <a:r>
                        <a:rPr lang="ru-RU" sz="800" dirty="0" smtClean="0"/>
                        <a:t>зменения в сварочном стапеле</a:t>
                      </a:r>
                      <a:endParaRPr lang="ru-RU" sz="8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 rot="1430083">
            <a:off x="5595274" y="2516013"/>
            <a:ext cx="654346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FF0000"/>
                </a:solidFill>
              </a:rPr>
              <a:t>7,35мм</a:t>
            </a:r>
            <a:endParaRPr lang="ru-RU" sz="1100" dirty="0">
              <a:solidFill>
                <a:srgbClr val="FF000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598411" y="2835366"/>
            <a:ext cx="324036" cy="160369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30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O-RM">
  <a:themeElements>
    <a:clrScheme name="GO-RM">
      <a:dk1>
        <a:srgbClr val="1F1A17"/>
      </a:dk1>
      <a:lt1>
        <a:srgbClr val="FFFFFF"/>
      </a:lt1>
      <a:dk2>
        <a:srgbClr val="C4252A"/>
      </a:dk2>
      <a:lt2>
        <a:srgbClr val="D0CFCF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GO-RM</Template>
  <TotalTime>482</TotalTime>
  <Words>414</Words>
  <Application>Microsoft Office PowerPoint</Application>
  <PresentationFormat>Экран (4:3)</PresentationFormat>
  <Paragraphs>81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GO-RM</vt:lpstr>
      <vt:lpstr>Технические решения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Техническое предложение №0</vt:lpstr>
      <vt:lpstr>Техническое предложение №0</vt:lpstr>
      <vt:lpstr>Презентация PowerPoint</vt:lpstr>
      <vt:lpstr>Техническое предложение №1</vt:lpstr>
      <vt:lpstr>Техническое предложение №2</vt:lpstr>
      <vt:lpstr>Техническое предложение №3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Технические решения</dc:title>
  <dc:creator>ПУКАЗОВ ЯРОСЛАВ ГЕННАДЬЕВИЧ</dc:creator>
  <cp:lastModifiedBy>ПУКАЗОВ ЯРОСЛАВ ГЕННАДЬЕВИЧ</cp:lastModifiedBy>
  <cp:revision>36</cp:revision>
  <dcterms:created xsi:type="dcterms:W3CDTF">2024-06-19T05:57:56Z</dcterms:created>
  <dcterms:modified xsi:type="dcterms:W3CDTF">2024-06-19T14:01:07Z</dcterms:modified>
</cp:coreProperties>
</file>