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8" r:id="rId2"/>
    <p:sldId id="294" r:id="rId3"/>
    <p:sldId id="299" r:id="rId4"/>
    <p:sldId id="303" r:id="rId5"/>
    <p:sldId id="307" r:id="rId6"/>
    <p:sldId id="300" r:id="rId7"/>
    <p:sldId id="301" r:id="rId8"/>
    <p:sldId id="309" r:id="rId9"/>
    <p:sldId id="304" r:id="rId10"/>
    <p:sldId id="305" r:id="rId11"/>
    <p:sldId id="306" r:id="rId12"/>
    <p:sldId id="308" r:id="rId13"/>
    <p:sldId id="31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984" autoAdjust="0"/>
  </p:normalViewPr>
  <p:slideViewPr>
    <p:cSldViewPr>
      <p:cViewPr varScale="1">
        <p:scale>
          <a:sx n="111" d="100"/>
          <a:sy n="111" d="100"/>
        </p:scale>
        <p:origin x="1572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0B1EFBF-FEA0-4D22-97CE-04690C450F9A}" type="datetimeFigureOut">
              <a:rPr lang="ru-RU"/>
              <a:pPr>
                <a:defRPr/>
              </a:pPr>
              <a:t>03.07.2020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E302AE2-1960-4F5D-8D7A-38FBC8E05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613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/>
          <p:cNvSpPr txBox="1"/>
          <p:nvPr userDrawn="1"/>
        </p:nvSpPr>
        <p:spPr>
          <a:xfrm>
            <a:off x="1476375" y="260350"/>
            <a:ext cx="6518275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Федеральное государственное бюджетное образовательное учреждение</a:t>
            </a:r>
            <a:br>
              <a:rPr lang="en-US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</a:br>
            <a:r>
              <a:rPr lang="ru-RU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 высшего профессионального образования</a:t>
            </a:r>
            <a:br>
              <a:rPr lang="ru-RU" sz="1200" dirty="0">
                <a:solidFill>
                  <a:srgbClr val="0070C0"/>
                </a:solidFill>
                <a:latin typeface="+mj-lt"/>
                <a:cs typeface="Arial" pitchFamily="34" charset="0"/>
              </a:rPr>
            </a:br>
            <a:r>
              <a:rPr lang="ru-RU" sz="1200" dirty="0">
                <a:latin typeface="+mj-lt"/>
                <a:cs typeface="Arial" pitchFamily="34" charset="0"/>
              </a:rPr>
              <a:t>«Московский государственный технический университет имени Н. Э. Баумана»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j-lt"/>
                <a:cs typeface="Arial" pitchFamily="34" charset="0"/>
              </a:rPr>
              <a:t> (МГТУ им. Н. Э. Баумана) </a:t>
            </a:r>
          </a:p>
        </p:txBody>
      </p:sp>
      <p:pic>
        <p:nvPicPr>
          <p:cNvPr id="5" name="Рисунок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323850" y="-368300"/>
            <a:ext cx="1503363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24"/>
          <p:cNvCxnSpPr/>
          <p:nvPr userDrawn="1"/>
        </p:nvCxnSpPr>
        <p:spPr>
          <a:xfrm>
            <a:off x="1665288" y="1052513"/>
            <a:ext cx="6435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32"/>
          <p:cNvCxnSpPr/>
          <p:nvPr userDrawn="1"/>
        </p:nvCxnSpPr>
        <p:spPr>
          <a:xfrm>
            <a:off x="395288" y="6237288"/>
            <a:ext cx="8280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1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459788" y="44450"/>
            <a:ext cx="6000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273" y="2640913"/>
            <a:ext cx="6400800" cy="864096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D16BA-F5E5-4072-AEA2-9848A0137D50}" type="datetime1">
              <a:rPr lang="ru-RU"/>
              <a:pPr>
                <a:defRPr/>
              </a:pPr>
              <a:t>03.07.2020</a:t>
            </a:fld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28A4F-7468-42B7-8937-0B1CB46BEB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36512" y="-333637"/>
            <a:ext cx="1338164" cy="152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8"/>
          <p:cNvCxnSpPr/>
          <p:nvPr userDrawn="1"/>
        </p:nvCxnSpPr>
        <p:spPr>
          <a:xfrm>
            <a:off x="1331913" y="920217"/>
            <a:ext cx="71278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461454" y="24334"/>
            <a:ext cx="564373" cy="805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312" y="82841"/>
            <a:ext cx="4735938" cy="55648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041" y="1319219"/>
            <a:ext cx="8229600" cy="383797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5333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BFEE9-3218-446B-9B49-83613022D5B3}" type="datetime1">
              <a:rPr lang="ru-RU"/>
              <a:pPr>
                <a:defRPr/>
              </a:pPr>
              <a:t>03.07.2020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5333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60232" y="6453336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F5137-4FAB-42D2-AAE2-D2FFDCB820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457200" y="6381328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315913"/>
            <a:ext cx="2051050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91D7C-E533-4BF6-AE4B-275FC82A5C7D}" type="datetime1">
              <a:rPr lang="ru-RU"/>
              <a:pPr>
                <a:defRPr/>
              </a:pPr>
              <a:t>03.07.2020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201E6-2DF4-4685-9C48-E9F33C2CA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315913"/>
            <a:ext cx="2051050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BBFAF-238B-4F99-90B1-E08A85A6CE65}" type="datetime1">
              <a:rPr lang="ru-RU"/>
              <a:pPr>
                <a:defRPr/>
              </a:pPr>
              <a:t>03.07.2020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01FD6-8AB9-436C-91E0-4B6947E23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315913"/>
            <a:ext cx="2051050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3200" y="274638"/>
            <a:ext cx="6743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0465E-4A4F-43A2-90F9-50BC93B71785}" type="datetime1">
              <a:rPr lang="ru-RU"/>
              <a:pPr>
                <a:defRPr/>
              </a:pPr>
              <a:t>03.07.2020</a:t>
            </a:fld>
            <a:endParaRPr lang="ru-RU"/>
          </a:p>
        </p:txBody>
      </p:sp>
      <p:sp>
        <p:nvSpPr>
          <p:cNvPr id="9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D7E7F-7C7D-4F83-B90B-0C304EC96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315913"/>
            <a:ext cx="2051050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F8697-9EA7-4183-A0FD-645B2A089005}" type="datetime1">
              <a:rPr lang="ru-RU"/>
              <a:pPr>
                <a:defRPr/>
              </a:pPr>
              <a:t>03.07.2020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4BC9A-DC69-4E90-BCFE-CA2D5FBD84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/>
          <p:cNvSpPr txBox="1"/>
          <p:nvPr userDrawn="1"/>
        </p:nvSpPr>
        <p:spPr>
          <a:xfrm>
            <a:off x="1476375" y="260350"/>
            <a:ext cx="6518275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Федеральное государственное бюджетное образовательное учреждение</a:t>
            </a:r>
            <a:br>
              <a:rPr lang="en-US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</a:br>
            <a:r>
              <a:rPr lang="ru-RU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 высшего профессионального образования</a:t>
            </a:r>
            <a:br>
              <a:rPr lang="ru-RU" sz="1200" dirty="0">
                <a:solidFill>
                  <a:srgbClr val="0070C0"/>
                </a:solidFill>
                <a:latin typeface="+mj-lt"/>
                <a:cs typeface="Arial" pitchFamily="34" charset="0"/>
              </a:rPr>
            </a:br>
            <a:r>
              <a:rPr lang="ru-RU" sz="1200" dirty="0">
                <a:latin typeface="+mj-lt"/>
                <a:cs typeface="Arial" pitchFamily="34" charset="0"/>
              </a:rPr>
              <a:t>«Московский государственный технический университет имени Н. Э. Баумана»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j-lt"/>
                <a:cs typeface="Arial" pitchFamily="34" charset="0"/>
              </a:rPr>
              <a:t> (МГТУ им. Н. Э. Баумана) </a:t>
            </a:r>
          </a:p>
        </p:txBody>
      </p:sp>
      <p:cxnSp>
        <p:nvCxnSpPr>
          <p:cNvPr id="6" name="Прямая соединительная линия 24"/>
          <p:cNvCxnSpPr/>
          <p:nvPr userDrawn="1"/>
        </p:nvCxnSpPr>
        <p:spPr>
          <a:xfrm>
            <a:off x="1665288" y="1052513"/>
            <a:ext cx="6435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32"/>
          <p:cNvCxnSpPr/>
          <p:nvPr userDrawn="1"/>
        </p:nvCxnSpPr>
        <p:spPr>
          <a:xfrm>
            <a:off x="395288" y="6237288"/>
            <a:ext cx="8280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273" y="2640913"/>
            <a:ext cx="6400800" cy="864096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D16BA-F5E5-4072-AEA2-9848A0137D50}" type="datetime1">
              <a:rPr lang="ru-RU"/>
              <a:pPr>
                <a:defRPr/>
              </a:pPr>
              <a:t>03.07.2020</a:t>
            </a:fld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28A4F-7468-42B7-8937-0B1CB46BEB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885" y="28393"/>
            <a:ext cx="691829" cy="819817"/>
          </a:xfrm>
          <a:prstGeom prst="rect">
            <a:avLst/>
          </a:prstGeom>
        </p:spPr>
      </p:pic>
      <p:pic>
        <p:nvPicPr>
          <p:cNvPr id="12" name="Рисунок 6"/>
          <p:cNvPicPr>
            <a:picLocks noChangeAspect="1"/>
          </p:cNvPicPr>
          <p:nvPr userDrawn="1"/>
        </p:nvPicPr>
        <p:blipFill rotWithShape="1">
          <a:blip r:embed="rId3"/>
          <a:srcRect l="10762" t="18930"/>
          <a:stretch/>
        </p:blipFill>
        <p:spPr bwMode="auto">
          <a:xfrm>
            <a:off x="107504" y="35240"/>
            <a:ext cx="1194148" cy="123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843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 rotWithShape="1">
          <a:blip r:embed="rId2"/>
          <a:srcRect l="10762" t="18930"/>
          <a:stretch/>
        </p:blipFill>
        <p:spPr bwMode="auto">
          <a:xfrm>
            <a:off x="107504" y="35240"/>
            <a:ext cx="1194148" cy="123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8"/>
          <p:cNvCxnSpPr/>
          <p:nvPr userDrawn="1"/>
        </p:nvCxnSpPr>
        <p:spPr>
          <a:xfrm>
            <a:off x="1331913" y="920217"/>
            <a:ext cx="71278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60057"/>
            <a:ext cx="4735938" cy="55648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041" y="1319219"/>
            <a:ext cx="8229600" cy="383797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5333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BFEE9-3218-446B-9B49-83613022D5B3}" type="datetime1">
              <a:rPr lang="ru-RU"/>
              <a:pPr>
                <a:defRPr/>
              </a:pPr>
              <a:t>03.07.2020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5333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60232" y="6453336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F5137-4FAB-42D2-AAE2-D2FFDCB820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457200" y="6381328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885" y="28393"/>
            <a:ext cx="691829" cy="81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59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758580-C1C1-4AC9-8465-6350433BBC6B}" type="datetime1">
              <a:rPr lang="ru-RU"/>
              <a:pPr>
                <a:defRPr/>
              </a:pPr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6F4D59-7058-4F10-8620-A38D914717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2" r:id="rId7"/>
    <p:sldLayoutId id="2147483661" r:id="rId8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Подвески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758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en-US" sz="2800" b="1" cap="all" dirty="0"/>
              <a:t>CAN-AM OUTLANDER 6×6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3074" name="Picture 2" descr="File:Can-Am Outlander 6x6 T3 Kokonaisturvallisuus 2015 01.JPG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88" y="1302347"/>
            <a:ext cx="3168352" cy="237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an-Am adds an extra pair of wheels to the Outlander AT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974" y="1302347"/>
            <a:ext cx="4554506" cy="303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he All-New 2020 Outlander MAX 6x6 DPS 650 | Can-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88" y="3904993"/>
            <a:ext cx="5300551" cy="240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58420" y="919075"/>
            <a:ext cx="800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Продольный рычаг. Ход подвески: 251мм</a:t>
            </a:r>
          </a:p>
        </p:txBody>
      </p:sp>
    </p:spTree>
    <p:extLst>
      <p:ext uri="{BB962C8B-B14F-4D97-AF65-F5344CB8AC3E}">
        <p14:creationId xmlns:p14="http://schemas.microsoft.com/office/powerpoint/2010/main" val="664024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en-US" sz="2800" b="1" cap="all" dirty="0"/>
              <a:t>CAN-AM OUTLANDER 6×6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4098" name="Picture 2" descr="https://pictures.topspeed.com/images/spac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3478"/>
          <a:stretch/>
        </p:blipFill>
        <p:spPr>
          <a:xfrm>
            <a:off x="1192421" y="1700808"/>
            <a:ext cx="7047190" cy="45480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5736" y="1127020"/>
            <a:ext cx="800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Продольный рычаг. Ход подвески: 251мм</a:t>
            </a:r>
          </a:p>
        </p:txBody>
      </p:sp>
    </p:spTree>
    <p:extLst>
      <p:ext uri="{BB962C8B-B14F-4D97-AF65-F5344CB8AC3E}">
        <p14:creationId xmlns:p14="http://schemas.microsoft.com/office/powerpoint/2010/main" val="3206569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ru-RU" sz="2800" dirty="0"/>
              <a:t>При использовании качающегося рычага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4098" name="Picture 2" descr="https://pictures.topspeed.com/images/spac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64" y="3640253"/>
            <a:ext cx="3718173" cy="21824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381171"/>
            <a:ext cx="3882777" cy="22499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47864" y="1570366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33°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5736" y="4214065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33°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88817" y="976835"/>
            <a:ext cx="1603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Длинный вал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1468500"/>
            <a:ext cx="3674790" cy="20752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9311" y="3862472"/>
            <a:ext cx="3260247" cy="195368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289330" y="3950612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38°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7663" y="1696165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38°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08104" y="1099168"/>
            <a:ext cx="1610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Короткий вал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97680" y="5904295"/>
            <a:ext cx="4373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Необходимо удлинить чашку на 23мм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5947" y="5875469"/>
            <a:ext cx="4245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Необходимо удлинить чашку на 12мм</a:t>
            </a:r>
          </a:p>
        </p:txBody>
      </p:sp>
    </p:spTree>
    <p:extLst>
      <p:ext uri="{BB962C8B-B14F-4D97-AF65-F5344CB8AC3E}">
        <p14:creationId xmlns:p14="http://schemas.microsoft.com/office/powerpoint/2010/main" val="2995762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4098" name="Picture 2" descr="https://pictures.topspeed.com/images/spac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7C51C868-446E-4A31-B6BE-FA65F880B29A}"/>
              </a:ext>
            </a:extLst>
          </p:cNvPr>
          <p:cNvSpPr txBox="1">
            <a:spLocks/>
          </p:cNvSpPr>
          <p:nvPr/>
        </p:nvSpPr>
        <p:spPr>
          <a:xfrm>
            <a:off x="1331640" y="160057"/>
            <a:ext cx="6912768" cy="5564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400" dirty="0"/>
              <a:t>Сводная таблица. Обзор подвесок аналогов</a:t>
            </a:r>
          </a:p>
        </p:txBody>
      </p:sp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id="{C5FE5BDE-D1A2-48C6-91CA-959DDF2704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722657"/>
              </p:ext>
            </p:extLst>
          </p:nvPr>
        </p:nvGraphicFramePr>
        <p:xfrm>
          <a:off x="251520" y="980728"/>
          <a:ext cx="8712968" cy="55531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9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7271">
                  <a:extLst>
                    <a:ext uri="{9D8B030D-6E8A-4147-A177-3AD203B41FA5}">
                      <a16:colId xmlns:a16="http://schemas.microsoft.com/office/drawing/2014/main" val="163911127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49019939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61133219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32440358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50687">
                <a:tc gridSpan="2"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Параметр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РМ</a:t>
                      </a: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650-2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Polaris</a:t>
                      </a:r>
                      <a:r>
                        <a:rPr lang="en-US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Sportsman XP 1000 High Lifter Edition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CAN-AM</a:t>
                      </a:r>
                      <a:r>
                        <a:rPr lang="en-US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OUTLANDER</a:t>
                      </a:r>
                      <a:r>
                        <a:rPr lang="ru-RU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XT 570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YAMAHA</a:t>
                      </a:r>
                      <a:r>
                        <a:rPr lang="en-US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GRIZZLY 700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Термит</a:t>
                      </a:r>
                    </a:p>
                  </a:txBody>
                  <a:tcPr marL="44816" marR="44816" marT="62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391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Ход сжатия, мм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05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391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Ход отбоя, мм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05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391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Полный ход, мм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88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250</a:t>
                      </a: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03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Дорожный просвет</a:t>
                      </a:r>
                      <a:r>
                        <a:rPr lang="en-US" sz="105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05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статике</a:t>
                      </a: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мм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246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254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300</a:t>
                      </a: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391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Развал, градусов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Сжатие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+0,6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391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Статика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+0,4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+1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391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Отбой 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+0,2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-2,5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391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Радиус</a:t>
                      </a:r>
                      <a:r>
                        <a:rPr lang="ru-RU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колеса, мм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323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368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330</a:t>
                      </a: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3061326083"/>
                  </a:ext>
                </a:extLst>
              </a:tr>
              <a:tr h="42803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Наличие</a:t>
                      </a:r>
                      <a:r>
                        <a:rPr lang="ru-RU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стабилизатора поперечной устойчивости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Задний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Нет                      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Задний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Задний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332843050"/>
                  </a:ext>
                </a:extLst>
              </a:tr>
              <a:tr h="205391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Высота по седлу</a:t>
                      </a:r>
                    </a:p>
                  </a:txBody>
                  <a:tcPr marL="44816" marR="44816" marT="6224" marB="0" anchor="ctr" anchorCtr="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2786333604"/>
                  </a:ext>
                </a:extLst>
              </a:tr>
              <a:tr h="205391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Жесткость подвески,</a:t>
                      </a:r>
                      <a:r>
                        <a:rPr lang="ru-RU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Н/мм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74801807"/>
                  </a:ext>
                </a:extLst>
              </a:tr>
              <a:tr h="428039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Продольный</a:t>
                      </a:r>
                      <a:r>
                        <a:rPr lang="ru-RU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н</a:t>
                      </a: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аклон оси  нижнего</a:t>
                      </a:r>
                      <a:r>
                        <a:rPr lang="ru-RU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рычага (</a:t>
                      </a:r>
                      <a:r>
                        <a:rPr lang="el-GR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</a:t>
                      </a:r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ru-RU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градусов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Передняя подвеска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Не изм.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3422441856"/>
                  </a:ext>
                </a:extLst>
              </a:tr>
              <a:tr h="47067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Задняя подвеска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ru-RU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1714354374"/>
                  </a:ext>
                </a:extLst>
              </a:tr>
              <a:tr h="320364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Угол между осями рычагов (</a:t>
                      </a:r>
                      <a:r>
                        <a:rPr lang="el-GR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β</a:t>
                      </a:r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градусов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Передняя подвеска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3419498545"/>
                  </a:ext>
                </a:extLst>
              </a:tr>
              <a:tr h="377117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Задняя подвеска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2761660300"/>
                  </a:ext>
                </a:extLst>
              </a:tr>
              <a:tr h="377117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Сухая масса, кг</a:t>
                      </a:r>
                    </a:p>
                  </a:txBody>
                  <a:tcPr marL="44816" marR="44816" marT="6224" marB="0" anchor="ctr" anchorCtr="1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375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441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336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314</a:t>
                      </a:r>
                    </a:p>
                  </a:txBody>
                  <a:tcPr marL="44816" marR="44816" marT="6224" marB="0" anchor="ctr" anchorCtr="1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16" marR="44816" marT="6224" marB="0" anchor="ctr" anchorCtr="1"/>
                </a:tc>
                <a:extLst>
                  <a:ext uri="{0D108BD9-81ED-4DB2-BD59-A6C34878D82A}">
                    <a16:rowId xmlns:a16="http://schemas.microsoft.com/office/drawing/2014/main" val="2539499290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0AAB8B62-051F-4D5A-B949-ACC908E0F3A5}"/>
              </a:ext>
            </a:extLst>
          </p:cNvPr>
          <p:cNvSpPr txBox="1"/>
          <p:nvPr/>
        </p:nvSpPr>
        <p:spPr>
          <a:xfrm>
            <a:off x="2358416" y="531879"/>
            <a:ext cx="4859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результаты замеров в МГТУ без разборки  </a:t>
            </a:r>
          </a:p>
        </p:txBody>
      </p:sp>
    </p:spTree>
    <p:extLst>
      <p:ext uri="{BB962C8B-B14F-4D97-AF65-F5344CB8AC3E}">
        <p14:creationId xmlns:p14="http://schemas.microsoft.com/office/powerpoint/2010/main" val="153840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ru-RU" sz="2800" b="1" dirty="0"/>
              <a:t>ТЗ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963" y="4221088"/>
            <a:ext cx="7239000" cy="207645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/>
          <a:srcRect t="13832"/>
          <a:stretch/>
        </p:blipFill>
        <p:spPr>
          <a:xfrm>
            <a:off x="827584" y="974837"/>
            <a:ext cx="7629525" cy="101773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434" y="1975543"/>
            <a:ext cx="7686675" cy="187642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563888" y="3727359"/>
            <a:ext cx="1893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Характеристики</a:t>
            </a:r>
          </a:p>
        </p:txBody>
      </p:sp>
    </p:spTree>
    <p:extLst>
      <p:ext uri="{BB962C8B-B14F-4D97-AF65-F5344CB8AC3E}">
        <p14:creationId xmlns:p14="http://schemas.microsoft.com/office/powerpoint/2010/main" val="4215969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ru-RU" sz="2800" b="1" dirty="0"/>
              <a:t>Хода подвески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01842" y="2853464"/>
            <a:ext cx="37544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cap="all" dirty="0"/>
              <a:t>BRP CAN-AM OUTLANDER 6×6 1000 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 зад: 2</a:t>
            </a:r>
            <a:r>
              <a:rPr lang="en-US" sz="1400" dirty="0"/>
              <a:t>51</a:t>
            </a:r>
            <a:r>
              <a:rPr lang="ru-RU" sz="1400" dirty="0"/>
              <a:t>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 перед: </a:t>
            </a:r>
            <a:r>
              <a:rPr lang="en-US" sz="1400" dirty="0"/>
              <a:t>233</a:t>
            </a:r>
            <a:r>
              <a:rPr lang="ru-RU" sz="1400" dirty="0"/>
              <a:t>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Клиренс: 279мм</a:t>
            </a:r>
          </a:p>
        </p:txBody>
      </p:sp>
      <p:pic>
        <p:nvPicPr>
          <p:cNvPr id="1026" name="Picture 2" descr="https://formula7r.ru/wp-content/uploads/2018/11/2019-Outlander-6x6-PRO-Side-Wall-1000-Magnesium-T3_3-4-front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" y="405653"/>
            <a:ext cx="3984377" cy="245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661214" y="2851585"/>
            <a:ext cx="30444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Polaris Sportsman BIG BOSS 6x6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</a:t>
            </a:r>
            <a:r>
              <a:rPr lang="en-US" sz="1400" dirty="0"/>
              <a:t> </a:t>
            </a:r>
            <a:r>
              <a:rPr lang="ru-RU" sz="1400" dirty="0"/>
              <a:t>зад: </a:t>
            </a:r>
            <a:r>
              <a:rPr lang="en-US" sz="1400" dirty="0"/>
              <a:t>155</a:t>
            </a:r>
            <a:r>
              <a:rPr lang="ru-RU" sz="1400" dirty="0"/>
              <a:t>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 перед 208мм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Клиренс: 2</a:t>
            </a:r>
            <a:r>
              <a:rPr lang="en-US" sz="1400" dirty="0"/>
              <a:t>92</a:t>
            </a:r>
            <a:r>
              <a:rPr lang="ru-RU" sz="1400" dirty="0"/>
              <a:t>мм</a:t>
            </a:r>
          </a:p>
        </p:txBody>
      </p:sp>
      <p:pic>
        <p:nvPicPr>
          <p:cNvPr id="1028" name="Picture 4" descr="2Profi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8" b="-1"/>
          <a:stretch/>
        </p:blipFill>
        <p:spPr bwMode="auto">
          <a:xfrm>
            <a:off x="4248216" y="957890"/>
            <a:ext cx="3891260" cy="188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998" y="3791160"/>
            <a:ext cx="2377480" cy="133302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2780082" y="5241534"/>
            <a:ext cx="19813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cap="all" dirty="0"/>
              <a:t>РМ-МГТУ  6</a:t>
            </a:r>
            <a:r>
              <a:rPr lang="en-US" sz="1400" b="1" dirty="0"/>
              <a:t>x</a:t>
            </a:r>
            <a:r>
              <a:rPr lang="ru-RU" sz="1400" b="1" cap="all" dirty="0"/>
              <a:t>6</a:t>
            </a:r>
            <a:endParaRPr lang="en-US" sz="1400" b="1" cap="al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 зад: 200мм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 перед: 200мм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/>
              <a:t>Клириенс</a:t>
            </a:r>
            <a:r>
              <a:rPr lang="ru-RU" sz="1400" dirty="0"/>
              <a:t>: 250мм</a:t>
            </a:r>
          </a:p>
        </p:txBody>
      </p:sp>
    </p:spTree>
    <p:extLst>
      <p:ext uri="{BB962C8B-B14F-4D97-AF65-F5344CB8AC3E}">
        <p14:creationId xmlns:p14="http://schemas.microsoft.com/office/powerpoint/2010/main" val="384011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2297" y="260648"/>
            <a:ext cx="7200800" cy="556488"/>
          </a:xfrm>
        </p:spPr>
        <p:txBody>
          <a:bodyPr/>
          <a:lstStyle/>
          <a:p>
            <a:r>
              <a:rPr lang="ru-RU" sz="2800" b="1" dirty="0"/>
              <a:t>Хода подвески</a:t>
            </a:r>
            <a:br>
              <a:rPr lang="ru-RU" sz="2800" b="1" dirty="0"/>
            </a:br>
            <a:r>
              <a:rPr lang="ru-RU" sz="1100" b="1" dirty="0"/>
              <a:t>сторона с валом 306мм (короткий)</a:t>
            </a:r>
            <a:endParaRPr lang="ru-RU" sz="11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37662" t="11470" r="18685" b="12077"/>
          <a:stretch/>
        </p:blipFill>
        <p:spPr>
          <a:xfrm>
            <a:off x="457200" y="1556792"/>
            <a:ext cx="2865854" cy="477541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59900" y="939900"/>
            <a:ext cx="30604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Имеем на данный момент:</a:t>
            </a:r>
          </a:p>
          <a:p>
            <a:r>
              <a:rPr lang="ru-RU" dirty="0"/>
              <a:t>Ход подвески 196 мм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3753975"/>
            <a:ext cx="5362178" cy="240206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012524" y="3515921"/>
            <a:ext cx="3130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Угол </a:t>
            </a:r>
            <a:r>
              <a:rPr lang="ru-RU" dirty="0" err="1"/>
              <a:t>ШРУСа</a:t>
            </a:r>
            <a:r>
              <a:rPr lang="ru-RU" dirty="0"/>
              <a:t> при отбое 26°</a:t>
            </a:r>
            <a:endParaRPr lang="ru-RU" baseline="30000" dirty="0"/>
          </a:p>
          <a:p>
            <a:endParaRPr lang="ru-RU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1382321"/>
            <a:ext cx="4295775" cy="21336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957060" y="1002298"/>
            <a:ext cx="3206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Угол </a:t>
            </a:r>
            <a:r>
              <a:rPr lang="ru-RU" dirty="0" err="1"/>
              <a:t>ШРУСа</a:t>
            </a:r>
            <a:r>
              <a:rPr lang="ru-RU" dirty="0"/>
              <a:t> при сжатии 13°</a:t>
            </a:r>
            <a:endParaRPr lang="ru-RU" baseline="30000" dirty="0"/>
          </a:p>
        </p:txBody>
      </p:sp>
      <p:sp>
        <p:nvSpPr>
          <p:cNvPr id="30" name="TextBox 29"/>
          <p:cNvSpPr txBox="1"/>
          <p:nvPr/>
        </p:nvSpPr>
        <p:spPr>
          <a:xfrm>
            <a:off x="4211960" y="6014119"/>
            <a:ext cx="245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Суммарный угол 39 °</a:t>
            </a:r>
          </a:p>
        </p:txBody>
      </p:sp>
    </p:spTree>
    <p:extLst>
      <p:ext uri="{BB962C8B-B14F-4D97-AF65-F5344CB8AC3E}">
        <p14:creationId xmlns:p14="http://schemas.microsoft.com/office/powerpoint/2010/main" val="4205774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2297" y="260648"/>
            <a:ext cx="7200800" cy="556488"/>
          </a:xfrm>
        </p:spPr>
        <p:txBody>
          <a:bodyPr/>
          <a:lstStyle/>
          <a:p>
            <a:r>
              <a:rPr lang="ru-RU" sz="2800" b="1" dirty="0"/>
              <a:t>Хода подвески</a:t>
            </a:r>
            <a:br>
              <a:rPr lang="ru-RU" sz="2800" b="1" dirty="0"/>
            </a:br>
            <a:r>
              <a:rPr lang="ru-RU" sz="1100" b="1" dirty="0"/>
              <a:t>сторона с валом 345мм (длинный)</a:t>
            </a:r>
            <a:endParaRPr lang="ru-RU" sz="11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37662" t="11470" r="18685" b="12077"/>
          <a:stretch/>
        </p:blipFill>
        <p:spPr>
          <a:xfrm>
            <a:off x="457200" y="1556792"/>
            <a:ext cx="2865854" cy="477541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012524" y="3515921"/>
            <a:ext cx="3130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Угол </a:t>
            </a:r>
            <a:r>
              <a:rPr lang="ru-RU" dirty="0" err="1"/>
              <a:t>ШРУСа</a:t>
            </a:r>
            <a:r>
              <a:rPr lang="ru-RU" dirty="0"/>
              <a:t> при отбое 23°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79385" y="996937"/>
            <a:ext cx="3270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Угол </a:t>
            </a:r>
            <a:r>
              <a:rPr lang="ru-RU" dirty="0" err="1"/>
              <a:t>ШРУСа</a:t>
            </a:r>
            <a:r>
              <a:rPr lang="ru-RU" dirty="0"/>
              <a:t> при сжатии 12°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11960" y="6014119"/>
            <a:ext cx="245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Суммарный угол 32°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826" y="3885253"/>
            <a:ext cx="4579293" cy="20861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677" y="1300067"/>
            <a:ext cx="3510104" cy="21139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9900" y="939900"/>
            <a:ext cx="30604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Имеем на данный момент:</a:t>
            </a:r>
          </a:p>
          <a:p>
            <a:r>
              <a:rPr lang="ru-RU" dirty="0"/>
              <a:t>Ход подвески 196 мм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358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43741"/>
            <a:ext cx="7200800" cy="556488"/>
          </a:xfrm>
        </p:spPr>
        <p:txBody>
          <a:bodyPr/>
          <a:lstStyle/>
          <a:p>
            <a:r>
              <a:rPr lang="ru-RU" sz="2800" b="1" dirty="0"/>
              <a:t>Ход сжатия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052736"/>
            <a:ext cx="6307435" cy="36104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78297" y="4663156"/>
            <a:ext cx="7678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 данный момент, в имеющейся версии ход сжатия ограничен </a:t>
            </a:r>
            <a:r>
              <a:rPr lang="ru-RU" dirty="0" err="1"/>
              <a:t>упиранием</a:t>
            </a:r>
            <a:r>
              <a:rPr lang="ru-RU" dirty="0"/>
              <a:t> колеса в платформу</a:t>
            </a:r>
          </a:p>
        </p:txBody>
      </p:sp>
    </p:spTree>
    <p:extLst>
      <p:ext uri="{BB962C8B-B14F-4D97-AF65-F5344CB8AC3E}">
        <p14:creationId xmlns:p14="http://schemas.microsoft.com/office/powerpoint/2010/main" val="947118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1506376"/>
            <a:ext cx="2993092" cy="189090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3839917"/>
            <a:ext cx="3325547" cy="191739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53867"/>
            <a:ext cx="7200800" cy="556488"/>
          </a:xfrm>
        </p:spPr>
        <p:txBody>
          <a:bodyPr/>
          <a:lstStyle/>
          <a:p>
            <a:r>
              <a:rPr lang="ru-RU" sz="2800" b="1" dirty="0"/>
              <a:t>Увеличение хода отбоя на 50мм</a:t>
            </a:r>
            <a:br>
              <a:rPr lang="ru-RU" sz="2800" b="1" dirty="0"/>
            </a:br>
            <a:r>
              <a:rPr lang="ru-RU" sz="1100" b="1" dirty="0"/>
              <a:t>Клиренс: 300мм Ход:250</a:t>
            </a:r>
            <a:endParaRPr lang="ru-RU" sz="11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r="15346"/>
          <a:stretch/>
        </p:blipFill>
        <p:spPr>
          <a:xfrm>
            <a:off x="117859" y="3501008"/>
            <a:ext cx="3467091" cy="2298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b="27234"/>
          <a:stretch/>
        </p:blipFill>
        <p:spPr>
          <a:xfrm>
            <a:off x="92256" y="1581323"/>
            <a:ext cx="3497585" cy="204545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40500" y="1629006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33°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16961" y="3957653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32°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4000" y="1141366"/>
            <a:ext cx="1603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Длинный вал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095" y="5799958"/>
            <a:ext cx="3022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Углы удовлетворительные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59971" y="3988488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38°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08304" y="1734041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39°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36096" y="5661458"/>
            <a:ext cx="3086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Углы удовлетворительные,</a:t>
            </a:r>
          </a:p>
          <a:p>
            <a:r>
              <a:rPr lang="ru-RU" dirty="0"/>
              <a:t>Вал выходит из чашки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78745" y="1137044"/>
            <a:ext cx="1610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Короткий вал</a:t>
            </a:r>
          </a:p>
        </p:txBody>
      </p:sp>
    </p:spTree>
    <p:extLst>
      <p:ext uri="{BB962C8B-B14F-4D97-AF65-F5344CB8AC3E}">
        <p14:creationId xmlns:p14="http://schemas.microsoft.com/office/powerpoint/2010/main" val="3020019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53867"/>
            <a:ext cx="7200800" cy="556488"/>
          </a:xfrm>
        </p:spPr>
        <p:txBody>
          <a:bodyPr/>
          <a:lstStyle/>
          <a:p>
            <a:r>
              <a:rPr lang="ru-RU" sz="2800" b="1" dirty="0"/>
              <a:t>Увеличение хода отбоя на 50мм</a:t>
            </a:r>
            <a:br>
              <a:rPr lang="ru-RU" sz="2800" b="1" dirty="0"/>
            </a:br>
            <a:r>
              <a:rPr lang="ru-RU" sz="1100" b="1" dirty="0"/>
              <a:t>Клиренс: 300мм Ход:250</a:t>
            </a:r>
            <a:endParaRPr lang="ru-RU" sz="11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-106" t="16271" r="106" b="18645"/>
          <a:stretch/>
        </p:blipFill>
        <p:spPr>
          <a:xfrm>
            <a:off x="1907704" y="1124744"/>
            <a:ext cx="5628521" cy="23042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0480" y="3717032"/>
            <a:ext cx="8003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 текущей кинематике, необходимо сделать валы по 350мм длинной и обеспечить расстояние между чашками в 243мм.</a:t>
            </a:r>
          </a:p>
          <a:p>
            <a:endParaRPr lang="ru-RU" dirty="0"/>
          </a:p>
          <a:p>
            <a:r>
              <a:rPr lang="ru-RU" dirty="0"/>
              <a:t>Углы в </a:t>
            </a:r>
            <a:r>
              <a:rPr lang="ru-RU" dirty="0" err="1"/>
              <a:t>ШРУСах</a:t>
            </a:r>
            <a:r>
              <a:rPr lang="ru-RU" dirty="0"/>
              <a:t> составят 33 градуса.</a:t>
            </a:r>
          </a:p>
        </p:txBody>
      </p:sp>
    </p:spTree>
    <p:extLst>
      <p:ext uri="{BB962C8B-B14F-4D97-AF65-F5344CB8AC3E}">
        <p14:creationId xmlns:p14="http://schemas.microsoft.com/office/powerpoint/2010/main" val="97373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en-US" sz="2800" b="1" cap="all" dirty="0"/>
              <a:t>CAN-AM OUTLANDER 6×6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03.07.2020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2050" name="Picture 2" descr="Rear suspension _26t1529 для Outlander 6X6 1000 EFI BR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96" y="1453639"/>
            <a:ext cx="452744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mazon.com: 2015-2017 CAN AM OUTLANDER 1000 6X6 REAR PERFORMANC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68760"/>
            <a:ext cx="3240360" cy="219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an am swing arm removal and Wheel bearing change - YouTub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680" y="3727205"/>
            <a:ext cx="4031159" cy="226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83768" y="936074"/>
            <a:ext cx="800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Продольный рычаг. Ход подвески: 251мм</a:t>
            </a:r>
          </a:p>
        </p:txBody>
      </p:sp>
    </p:spTree>
    <p:extLst>
      <p:ext uri="{BB962C8B-B14F-4D97-AF65-F5344CB8AC3E}">
        <p14:creationId xmlns:p14="http://schemas.microsoft.com/office/powerpoint/2010/main" val="2627673942"/>
      </p:ext>
    </p:extLst>
  </p:cSld>
  <p:clrMapOvr>
    <a:masterClrMapping/>
  </p:clrMapOvr>
</p:sld>
</file>

<file path=ppt/theme/theme1.xml><?xml version="1.0" encoding="utf-8"?>
<a:theme xmlns:a="http://schemas.openxmlformats.org/drawingml/2006/main" name="Мой шаблон в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01102013</Template>
  <TotalTime>13980</TotalTime>
  <Words>477</Words>
  <Application>Microsoft Office PowerPoint</Application>
  <PresentationFormat>Экран (4:3)</PresentationFormat>
  <Paragraphs>179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Мой шаблон в1</vt:lpstr>
      <vt:lpstr>Презентация PowerPoint</vt:lpstr>
      <vt:lpstr>ТЗ</vt:lpstr>
      <vt:lpstr>Хода подвески</vt:lpstr>
      <vt:lpstr>Хода подвески сторона с валом 306мм (короткий)</vt:lpstr>
      <vt:lpstr>Хода подвески сторона с валом 345мм (длинный)</vt:lpstr>
      <vt:lpstr>Ход сжатия</vt:lpstr>
      <vt:lpstr>Увеличение хода отбоя на 50мм Клиренс: 300мм Ход:250</vt:lpstr>
      <vt:lpstr>Увеличение хода отбоя на 50мм Клиренс: 300мм Ход:250</vt:lpstr>
      <vt:lpstr>CAN-AM OUTLANDER 6×6</vt:lpstr>
      <vt:lpstr>CAN-AM OUTLANDER 6×6</vt:lpstr>
      <vt:lpstr>CAN-AM OUTLANDER 6×6</vt:lpstr>
      <vt:lpstr>При использовании качающегося рычага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Карташов</dc:creator>
  <cp:lastModifiedBy>Александр Смирнов</cp:lastModifiedBy>
  <cp:revision>449</cp:revision>
  <dcterms:created xsi:type="dcterms:W3CDTF">2013-10-01T05:36:19Z</dcterms:created>
  <dcterms:modified xsi:type="dcterms:W3CDTF">2020-07-03T10:34:13Z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oject name">
    <vt:lpwstr>
    </vt:lpwstr>
  </property>
  <property fmtid="{D5CDD505-2E9C-101B-9397-08002B2CF9AE}" pid="3" name="ProjectNumber">
    <vt:lpwstr>
    </vt:lpwstr>
  </property>
  <property fmtid="{D5CDD505-2E9C-101B-9397-08002B2CF9AE}" pid="4" name="Date">
    <vt:filetime>2014-04-09T00:00:00Z</vt:filetime>
  </property>
</Properties>
</file>