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740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69AF3-9437-4B80-8328-0FEB6AD41D33}" type="datetimeFigureOut">
              <a:rPr lang="ru-RU" smtClean="0"/>
              <a:t>27.06.2026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5483AD-DBDB-40BE-B8F7-975A5A652E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55236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69AF3-9437-4B80-8328-0FEB6AD41D33}" type="datetimeFigureOut">
              <a:rPr lang="ru-RU" smtClean="0"/>
              <a:t>27.06.2026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5483AD-DBDB-40BE-B8F7-975A5A652E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99828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69AF3-9437-4B80-8328-0FEB6AD41D33}" type="datetimeFigureOut">
              <a:rPr lang="ru-RU" smtClean="0"/>
              <a:t>27.06.2026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5483AD-DBDB-40BE-B8F7-975A5A652E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22949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69AF3-9437-4B80-8328-0FEB6AD41D33}" type="datetimeFigureOut">
              <a:rPr lang="ru-RU" smtClean="0"/>
              <a:t>27.06.2026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5483AD-DBDB-40BE-B8F7-975A5A652E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00579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69AF3-9437-4B80-8328-0FEB6AD41D33}" type="datetimeFigureOut">
              <a:rPr lang="ru-RU" smtClean="0"/>
              <a:t>27.06.2026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5483AD-DBDB-40BE-B8F7-975A5A652E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18070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69AF3-9437-4B80-8328-0FEB6AD41D33}" type="datetimeFigureOut">
              <a:rPr lang="ru-RU" smtClean="0"/>
              <a:t>27.06.2026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5483AD-DBDB-40BE-B8F7-975A5A652E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49938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69AF3-9437-4B80-8328-0FEB6AD41D33}" type="datetimeFigureOut">
              <a:rPr lang="ru-RU" smtClean="0"/>
              <a:t>27.06.2026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5483AD-DBDB-40BE-B8F7-975A5A652E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63431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69AF3-9437-4B80-8328-0FEB6AD41D33}" type="datetimeFigureOut">
              <a:rPr lang="ru-RU" smtClean="0"/>
              <a:t>27.06.2026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5483AD-DBDB-40BE-B8F7-975A5A652E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15522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69AF3-9437-4B80-8328-0FEB6AD41D33}" type="datetimeFigureOut">
              <a:rPr lang="ru-RU" smtClean="0"/>
              <a:t>27.06.2026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5483AD-DBDB-40BE-B8F7-975A5A652E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34578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69AF3-9437-4B80-8328-0FEB6AD41D33}" type="datetimeFigureOut">
              <a:rPr lang="ru-RU" smtClean="0"/>
              <a:t>27.06.2026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5483AD-DBDB-40BE-B8F7-975A5A652E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88477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69AF3-9437-4B80-8328-0FEB6AD41D33}" type="datetimeFigureOut">
              <a:rPr lang="ru-RU" smtClean="0"/>
              <a:t>27.06.2026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5483AD-DBDB-40BE-B8F7-975A5A652E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68747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869AF3-9437-4B80-8328-0FEB6AD41D33}" type="datetimeFigureOut">
              <a:rPr lang="ru-RU" smtClean="0"/>
              <a:t>27.06.2026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5483AD-DBDB-40BE-B8F7-975A5A652E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09746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37831954"/>
              </p:ext>
            </p:extLst>
          </p:nvPr>
        </p:nvGraphicFramePr>
        <p:xfrm>
          <a:off x="547674" y="764704"/>
          <a:ext cx="8136903" cy="49479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520280"/>
                <a:gridCol w="2904322"/>
                <a:gridCol w="2712301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Характеристика</a:t>
                      </a:r>
                      <a:endParaRPr lang="ru-RU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Крестовина</a:t>
                      </a:r>
                      <a:endParaRPr lang="ru-RU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ШРУС</a:t>
                      </a:r>
                      <a:endParaRPr lang="ru-RU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Вращение</a:t>
                      </a:r>
                      <a:endParaRPr lang="ru-RU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Неравномерно</a:t>
                      </a:r>
                      <a:endParaRPr lang="ru-RU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Равномерно</a:t>
                      </a:r>
                      <a:endParaRPr lang="ru-RU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Рабочий угол</a:t>
                      </a:r>
                      <a:endParaRPr lang="ru-RU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Ограничен </a:t>
                      </a:r>
                      <a:r>
                        <a:rPr lang="ru-RU" sz="1800" b="0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/>
                      </a:r>
                      <a:br>
                        <a:rPr lang="ru-RU" sz="1800" b="0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ru-RU" sz="1800" b="0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ru-RU" sz="1800" b="0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обычно до 20°)</a:t>
                      </a:r>
                      <a:endParaRPr lang="ru-RU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Большой </a:t>
                      </a:r>
                      <a:r>
                        <a:rPr lang="ru-RU" sz="1800" b="0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/>
                      </a:r>
                      <a:br>
                        <a:rPr lang="ru-RU" sz="1800" b="0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ru-RU" sz="1800" b="0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ru-RU" sz="1800" b="0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до 40-45° и выше)</a:t>
                      </a:r>
                      <a:endParaRPr lang="ru-RU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Конструкция</a:t>
                      </a:r>
                      <a:endParaRPr lang="ru-RU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Относительно простая, важно соблюдать правильные углы установки и балансировку кардана</a:t>
                      </a:r>
                      <a:endParaRPr lang="ru-RU" sz="1800" b="0" i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Более сложная</a:t>
                      </a:r>
                      <a:endParaRPr lang="ru-RU" sz="1800" b="0" i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Надежность / Ресурс</a:t>
                      </a:r>
                      <a:endParaRPr lang="ru-RU" sz="1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Высокая прочность, </a:t>
                      </a:r>
                      <a:br>
                        <a:rPr lang="ru-RU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ru-RU" sz="18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ремонтопригоден</a:t>
                      </a:r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/>
                      </a:r>
                      <a:br>
                        <a:rPr lang="ru-RU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замена крестовины)</a:t>
                      </a:r>
                      <a:endParaRPr lang="ru-RU" sz="1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Высокий ресурс </a:t>
                      </a:r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/>
                      </a:r>
                      <a:br>
                        <a:rPr lang="ru-RU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100-200 тыс. км), но критичен к герметичности</a:t>
                      </a:r>
                      <a:endParaRPr lang="ru-RU" sz="1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Обслуживание</a:t>
                      </a:r>
                      <a:endParaRPr lang="ru-RU" sz="1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Требует периодической смазки, при износе крестовина заменяется</a:t>
                      </a:r>
                      <a:endParaRPr lang="ru-RU" sz="1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Требует внимания: главный враг — порванный пыльник</a:t>
                      </a:r>
                      <a:endParaRPr lang="ru-RU" sz="1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532016" y="5805264"/>
            <a:ext cx="813690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sz="1400" b="1" dirty="0"/>
              <a:t>Что выбрать: крестовина или ШРУС</a:t>
            </a:r>
          </a:p>
          <a:p>
            <a:pPr fontAlgn="base"/>
            <a:r>
              <a:rPr lang="ru-RU" sz="1400" dirty="0"/>
              <a:t>Если нужна высокая прочность и ремонтопригодность, чаще используется карданный шарнир с крестовиной. Если важна плавность работы при углах и конструкция </a:t>
            </a:r>
            <a:r>
              <a:rPr lang="ru-RU" sz="1400" dirty="0" smtClean="0"/>
              <a:t>транспортного средства </a:t>
            </a:r>
            <a:r>
              <a:rPr lang="ru-RU" sz="1400" dirty="0"/>
              <a:t>рассчитана на такой узел, применяется ШРУС.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52096" y="116632"/>
            <a:ext cx="66967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/>
              <a:t>Сравнение </a:t>
            </a:r>
            <a:r>
              <a:rPr lang="ru-RU" sz="3200" b="1" dirty="0" smtClean="0"/>
              <a:t>Крестовины и ШРУС</a:t>
            </a:r>
            <a:endParaRPr lang="ru-RU" sz="3200" b="1" dirty="0"/>
          </a:p>
        </p:txBody>
      </p:sp>
    </p:spTree>
    <p:extLst>
      <p:ext uri="{BB962C8B-B14F-4D97-AF65-F5344CB8AC3E}">
        <p14:creationId xmlns:p14="http://schemas.microsoft.com/office/powerpoint/2010/main" val="25066809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170</TotalTime>
  <Words>81</Words>
  <Application>Microsoft Office PowerPoint</Application>
  <PresentationFormat>Экран (4:3)</PresentationFormat>
  <Paragraphs>21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K</dc:creator>
  <cp:lastModifiedBy>ПУКАЗОВ ЯРОСЛАВ ГЕННАДЬЕВИЧ</cp:lastModifiedBy>
  <cp:revision>25</cp:revision>
  <dcterms:created xsi:type="dcterms:W3CDTF">2026-06-16T12:14:11Z</dcterms:created>
  <dcterms:modified xsi:type="dcterms:W3CDTF">2026-06-27T08:40:57Z</dcterms:modified>
</cp:coreProperties>
</file>