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  <p:sldId id="266" r:id="rId18"/>
    <p:sldId id="270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208F07-F8B6-49D4-9E7B-3B4449B0761C}" v="1" dt="2025-02-17T14:07:44.7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0BC7C-6CBA-BDF3-B053-D97ECC24E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0FD94-0F39-ACE5-B2D9-E8D6353E58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7FAA8A-7660-8897-0506-4FEBC1E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A9EA4-F8D2-9DCD-9EE2-9F495A07A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552C1E-75AF-8EA8-251A-89447861E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55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18CC2-6DA8-7C71-26BB-AF22C8AD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9D8FF9-57C8-686B-792B-0D7D8FF43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A18011-316F-FB25-B1A0-AADB238F8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51CAF9-6CCC-BF9A-82CA-8723E50D5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1D2391-3050-5764-D4A7-E811DFD1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603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84047-ECFB-A2F9-0B54-0992292C7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FBFB64-DBC5-3E2F-8077-A8BB1CB9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14697E-4788-123B-CC07-37A53444E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0D170A-3335-07B2-214F-33CF68126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4121E0-9805-0B9A-3B2E-234C08CD9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946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728780-6C1C-36F9-54FF-FA4F41CB6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C37002-CE29-56AE-4492-74C08E382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01B154-7791-C96B-19C6-1E7617C67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01EDC4-18E3-2456-ED4B-08AF9BFC9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0359FF-5477-6D8F-C59A-3B990E8F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198B53-1A45-D300-086C-CA5FB7EA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340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B242F-9E4C-48BB-13BF-88B099A14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6BB69F-F11D-3E12-EDC3-8188531B6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CA1761-A066-7FFE-3308-6CE7D9CD7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E509B95-6E00-9328-70C0-92A43F500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3A373B3-A6A1-E7AC-E9D9-FCB09EB048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3548CF5-4CF2-FBF8-4A77-69C1FDF28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76D637-EA1E-3F93-32DD-1FE3A0474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4696EA-CA77-7932-D630-DB210EC3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62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A17F7-F840-9435-23F1-69C92DD13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3268BA6-D864-2DC7-8F43-32C8141F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202C11-3638-2E62-D9C1-9B128245A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97D9B7-5CE0-48E5-CC75-8CE3EA22B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34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673BF2-23E5-E91A-1A36-6A071EA49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6EBAAD-AA80-F149-F5F7-E8BE2815E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59C3D2-BA26-9A50-1B7E-9D678705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983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F2F032-72CF-A694-701F-8F58F16B3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4A189B-5486-C953-E2AA-FD8EAF6E5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407F78-CC63-6A8F-6C10-9A48138A6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AC9740-5341-99CB-CA0F-CE1DB4A6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D75964-76E3-52A7-854B-F7789EF6C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F07D1C-E804-86C7-A09C-C18FB985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3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AF47C4-F4E3-15D9-3C8E-2A341553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47F4906-2497-7CFA-CDEC-3AE216892C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526D98-1F0F-2548-EC8C-80D41ACBE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6D74B4-5CA3-47EB-1962-ECE6DDAA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407F84-AF6B-C89B-894D-CB6E70E1F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68D346-E265-585C-BF1F-889FDA4B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74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B8BE3-16C7-2638-CA78-6D46596E9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BC821E-E178-C6E2-EC6A-2A63C10E9C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8D116C-A7C2-FC2F-5A92-DCFE98B62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BCA7D-8335-DEF7-22C3-39F0944C9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F144C8-52A2-78D2-F26D-CDDBBA1C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32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2811A9-48D4-9DA6-91F0-C0B218697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5C26DD-FC66-024C-2584-00BE81412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38FED-6179-A21A-5E7F-A217F45C2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841246-10A2-BAF3-B045-E6284891E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6CD660-6512-FDAE-310E-0894008D9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535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66482-B5AB-D47F-D5A3-1594252C8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75692B-753D-3FD7-D53A-AC1E851C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12D7DE-7FA0-FEB4-E6F0-B0B691CA1F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1B8441-FCB8-45BF-9E54-35919DF8765F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FB9F95-044D-6CFF-BDBB-55B7BD7FD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BEEE21-135E-11AF-9658-2558E95907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9B6F23-7562-4633-8B25-2CC7983FE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62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D32AD-C3D5-F19A-DE6D-6F8B54263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735" y="2421466"/>
            <a:ext cx="10689166" cy="2180167"/>
          </a:xfrm>
        </p:spPr>
        <p:txBody>
          <a:bodyPr>
            <a:noAutofit/>
          </a:bodyPr>
          <a:lstStyle/>
          <a:p>
            <a:r>
              <a:rPr lang="ru-RU" sz="8000" b="1" dirty="0"/>
              <a:t>АНАЛИЗ ТРУБ КРЕПЛЕНИЯ БАМПЕРА</a:t>
            </a:r>
          </a:p>
        </p:txBody>
      </p:sp>
    </p:spTree>
    <p:extLst>
      <p:ext uri="{BB962C8B-B14F-4D97-AF65-F5344CB8AC3E}">
        <p14:creationId xmlns:p14="http://schemas.microsoft.com/office/powerpoint/2010/main" val="89952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6399D5-5710-09CD-C780-CF4CB2FE7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352" y="1781503"/>
            <a:ext cx="8037789" cy="507649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4966D1-06B3-CABC-FB76-D3A95695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39" y="1781503"/>
            <a:ext cx="7993057" cy="50764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00EE0AC-01DB-6622-FB80-D81C56E629C5}"/>
              </a:ext>
            </a:extLst>
          </p:cNvPr>
          <p:cNvSpPr txBox="1"/>
          <p:nvPr/>
        </p:nvSpPr>
        <p:spPr>
          <a:xfrm>
            <a:off x="2286239" y="1323703"/>
            <a:ext cx="2795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ТРУБА КРЕПИТСЯ СНИЗУ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51A285-664D-F5E5-9C5C-754A8C367E79}"/>
              </a:ext>
            </a:extLst>
          </p:cNvPr>
          <p:cNvSpPr txBox="1"/>
          <p:nvPr/>
        </p:nvSpPr>
        <p:spPr>
          <a:xfrm>
            <a:off x="7219645" y="1323703"/>
            <a:ext cx="286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ТРУБА КРЕПИТСЯ СВЕРХУ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60FB0FC4-C1A6-D703-4AF8-1FDEFFC833B3}"/>
              </a:ext>
            </a:extLst>
          </p:cNvPr>
          <p:cNvCxnSpPr>
            <a:cxnSpLocks/>
          </p:cNvCxnSpPr>
          <p:nvPr/>
        </p:nvCxnSpPr>
        <p:spPr>
          <a:xfrm>
            <a:off x="3753394" y="1781502"/>
            <a:ext cx="792480" cy="3034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111530DE-3BB6-1E00-AE15-F497D2308644}"/>
              </a:ext>
            </a:extLst>
          </p:cNvPr>
          <p:cNvCxnSpPr>
            <a:cxnSpLocks/>
          </p:cNvCxnSpPr>
          <p:nvPr/>
        </p:nvCxnSpPr>
        <p:spPr>
          <a:xfrm>
            <a:off x="9055885" y="1872343"/>
            <a:ext cx="1629532" cy="23077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43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елосипе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BF292DB-6234-94F6-E4D7-33AF82A26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4760" y="1797269"/>
            <a:ext cx="7919774" cy="497024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велосипе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29A3E4-3D86-3D25-98EB-F2B34DF46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76" y="1762170"/>
            <a:ext cx="8128274" cy="50738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6F4BF3-BDEE-8D9A-A287-0A742A7E6186}"/>
              </a:ext>
            </a:extLst>
          </p:cNvPr>
          <p:cNvSpPr txBox="1"/>
          <p:nvPr/>
        </p:nvSpPr>
        <p:spPr>
          <a:xfrm>
            <a:off x="273213" y="85991"/>
            <a:ext cx="75136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 ТРУБАМ ПРИЛОЖЕНЫ 4 ВАРИАНТА НАГРУЖЕНИЯ. ВЕКТОР СИЛЫ:</a:t>
            </a:r>
          </a:p>
          <a:p>
            <a:r>
              <a:rPr lang="ru-RU" b="1" dirty="0"/>
              <a:t>	01. ПЕРПЕНДИКУЛЯРНО ПЛОСКОСТИ КРЕПЛЕНИЯ</a:t>
            </a:r>
          </a:p>
          <a:p>
            <a:r>
              <a:rPr lang="ru-RU" b="1" dirty="0"/>
              <a:t>	02. ПАРАЛЛЕЛЬНО ПЛОСКОСТИ КРЕПЛЕНИЯ</a:t>
            </a:r>
          </a:p>
          <a:p>
            <a:r>
              <a:rPr lang="ru-RU" b="1" dirty="0"/>
              <a:t>	03. 45 ГРАДУСОВ К ПЛОСКОСТИ КРЕПЛЕНИЯ</a:t>
            </a:r>
          </a:p>
          <a:p>
            <a:r>
              <a:rPr lang="ru-RU" b="1" dirty="0"/>
              <a:t>	04. 135 ГРАДУСОВ К ПЛОСКОСТИ КРЕПЛЕНИЯ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613ACE-B9C5-E898-411C-20E5034FAF85}"/>
              </a:ext>
            </a:extLst>
          </p:cNvPr>
          <p:cNvSpPr txBox="1"/>
          <p:nvPr/>
        </p:nvSpPr>
        <p:spPr>
          <a:xfrm>
            <a:off x="653684" y="214074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01.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372AE-4252-0829-77FF-B41DE93415A2}"/>
              </a:ext>
            </a:extLst>
          </p:cNvPr>
          <p:cNvSpPr txBox="1"/>
          <p:nvPr/>
        </p:nvSpPr>
        <p:spPr>
          <a:xfrm>
            <a:off x="6454901" y="2137173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3456294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вешалка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BF25B03-728D-9A47-EAA1-6E91D58FF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3865" y="631632"/>
            <a:ext cx="8267618" cy="5184777"/>
          </a:xfrm>
          <a:prstGeom prst="rect">
            <a:avLst/>
          </a:prstGeom>
        </p:spPr>
      </p:pic>
      <p:pic>
        <p:nvPicPr>
          <p:cNvPr id="9" name="Рисунок 8" descr="Изображение выглядит как велосипе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C6DF7D-7E5C-B9C3-A05A-6F779D39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492" y="713447"/>
            <a:ext cx="8087218" cy="50211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34057D-AFDA-1642-24F6-93D3DF62C424}"/>
              </a:ext>
            </a:extLst>
          </p:cNvPr>
          <p:cNvSpPr txBox="1"/>
          <p:nvPr/>
        </p:nvSpPr>
        <p:spPr>
          <a:xfrm>
            <a:off x="407246" y="878002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03.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E9D25-63A9-4B74-E8C8-B647AE7AB6FD}"/>
              </a:ext>
            </a:extLst>
          </p:cNvPr>
          <p:cNvSpPr txBox="1"/>
          <p:nvPr/>
        </p:nvSpPr>
        <p:spPr>
          <a:xfrm>
            <a:off x="6253295" y="1041634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3897273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, Красочность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292024-1737-CFAF-ED4C-92F57602F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338" y="-331307"/>
            <a:ext cx="7350377" cy="461122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нимок экрана, Танец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176840A-4E41-5094-1827-5D9769A66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13" y="2355959"/>
            <a:ext cx="7169917" cy="45020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98B1D0-AF96-092D-928A-29614B31F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7559" y="0"/>
            <a:ext cx="5394960" cy="24623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68C244-93A0-2CA8-C895-E441DC41695F}"/>
              </a:ext>
            </a:extLst>
          </p:cNvPr>
          <p:cNvSpPr txBox="1"/>
          <p:nvPr/>
        </p:nvSpPr>
        <p:spPr>
          <a:xfrm>
            <a:off x="171084" y="15954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3283952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графический дизайн, снимок экрана, Графика, тек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3F3A086-6180-4B8B-01AE-E4973CE17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120" y="-181604"/>
            <a:ext cx="7343457" cy="4646670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ческий дизайн, снимок экрана, График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FCA0CE-E723-DDBE-EB8F-86EDD9AC5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474" y="2141731"/>
            <a:ext cx="7413491" cy="46466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853280-A892-2DA4-5F70-8796887EE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093" y="-132578"/>
            <a:ext cx="5322036" cy="23474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7F64F9-C1C6-9B9A-272E-924D87DD270F}"/>
              </a:ext>
            </a:extLst>
          </p:cNvPr>
          <p:cNvSpPr txBox="1"/>
          <p:nvPr/>
        </p:nvSpPr>
        <p:spPr>
          <a:xfrm>
            <a:off x="169333" y="135467"/>
            <a:ext cx="584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201705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, графический дизайн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3203DB-1AD3-94DD-E119-169E397F7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73" y="-861539"/>
            <a:ext cx="7626162" cy="4802917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7BE2723-3F4B-33D9-A82B-109F5AC22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93" y="2260035"/>
            <a:ext cx="7677807" cy="48029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97105A-9A94-E4A0-A106-3827C9466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641" y="0"/>
            <a:ext cx="5474807" cy="24354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7354B6-B557-F9AF-4423-BE9F1D5EB35D}"/>
              </a:ext>
            </a:extLst>
          </p:cNvPr>
          <p:cNvSpPr txBox="1"/>
          <p:nvPr/>
        </p:nvSpPr>
        <p:spPr>
          <a:xfrm>
            <a:off x="196484" y="10874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03.</a:t>
            </a:r>
          </a:p>
        </p:txBody>
      </p:sp>
    </p:spTree>
    <p:extLst>
      <p:ext uri="{BB962C8B-B14F-4D97-AF65-F5344CB8AC3E}">
        <p14:creationId xmlns:p14="http://schemas.microsoft.com/office/powerpoint/2010/main" val="164255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, Красочность, графический дизайн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5388CBF-3FE6-311E-0267-57022CF37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463" y="-214628"/>
            <a:ext cx="7323821" cy="4601114"/>
          </a:xfrm>
          <a:prstGeom prst="rect">
            <a:avLst/>
          </a:prstGeom>
        </p:spPr>
      </p:pic>
      <p:pic>
        <p:nvPicPr>
          <p:cNvPr id="7" name="Рисунок 6" descr="Изображение выглядит как Красочность, снимок экрана, свет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7A9D1CE-4D1E-AFFC-1B85-1AC753D36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350" y="2128346"/>
            <a:ext cx="7743472" cy="48716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487FEE-CFB0-E0EF-B6F4-49947E512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874" y="0"/>
            <a:ext cx="5736826" cy="24498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17E3E2-C164-247B-93FA-1A0B8C4F1F02}"/>
              </a:ext>
            </a:extLst>
          </p:cNvPr>
          <p:cNvSpPr txBox="1"/>
          <p:nvPr/>
        </p:nvSpPr>
        <p:spPr>
          <a:xfrm>
            <a:off x="162617" y="13414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327003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соединитель, велосипе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1281B9-7ED8-2C64-CF21-8DF005F70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8909" y="419597"/>
            <a:ext cx="8603317" cy="540208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30941C-1F6C-DFED-1BDA-65DCEB8A9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665" y="321834"/>
            <a:ext cx="8749756" cy="54998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83DE51-549A-AC9A-FBA7-A8E8B66EBF09}"/>
              </a:ext>
            </a:extLst>
          </p:cNvPr>
          <p:cNvSpPr txBox="1"/>
          <p:nvPr/>
        </p:nvSpPr>
        <p:spPr>
          <a:xfrm>
            <a:off x="348883" y="919760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05.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817FC5-FD3F-F8DB-5025-2C14551DC6E3}"/>
              </a:ext>
            </a:extLst>
          </p:cNvPr>
          <p:cNvSpPr txBox="1"/>
          <p:nvPr/>
        </p:nvSpPr>
        <p:spPr>
          <a:xfrm>
            <a:off x="6278801" y="919760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06.</a:t>
            </a:r>
          </a:p>
        </p:txBody>
      </p:sp>
    </p:spTree>
    <p:extLst>
      <p:ext uri="{BB962C8B-B14F-4D97-AF65-F5344CB8AC3E}">
        <p14:creationId xmlns:p14="http://schemas.microsoft.com/office/powerpoint/2010/main" val="3610312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елосипе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9DF080-F1F1-1CE8-63F0-FA93E7B8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701" y="592890"/>
            <a:ext cx="8300299" cy="5220081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ешалка, велосипе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4BC224-22E6-58D3-AE6F-6EF58205B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7358" y="592890"/>
            <a:ext cx="8233358" cy="52200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0815D4-B8B0-5054-3E2E-25746E635DB3}"/>
              </a:ext>
            </a:extLst>
          </p:cNvPr>
          <p:cNvSpPr txBox="1"/>
          <p:nvPr/>
        </p:nvSpPr>
        <p:spPr>
          <a:xfrm>
            <a:off x="653684" y="1095717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07.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8F8609-80CA-13CB-C06E-926AC52315A6}"/>
              </a:ext>
            </a:extLst>
          </p:cNvPr>
          <p:cNvSpPr txBox="1"/>
          <p:nvPr/>
        </p:nvSpPr>
        <p:spPr>
          <a:xfrm>
            <a:off x="6720504" y="1095717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08.</a:t>
            </a:r>
          </a:p>
        </p:txBody>
      </p:sp>
    </p:spTree>
    <p:extLst>
      <p:ext uri="{BB962C8B-B14F-4D97-AF65-F5344CB8AC3E}">
        <p14:creationId xmlns:p14="http://schemas.microsoft.com/office/powerpoint/2010/main" val="965182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F191F-2621-22DA-16CE-F18119854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3A8EBF-6822-36F9-49E6-5263E9706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2085"/>
            <a:ext cx="7346731" cy="4594165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E9BAE29-5D39-78D5-B301-9413D188A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404" y="2261382"/>
            <a:ext cx="7346731" cy="45966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F1478E-80ED-C74C-058F-6B0E074B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838" y="-157654"/>
            <a:ext cx="5348428" cy="27116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46E21D-E7C6-7AF9-C658-88889DEC6746}"/>
              </a:ext>
            </a:extLst>
          </p:cNvPr>
          <p:cNvSpPr txBox="1"/>
          <p:nvPr/>
        </p:nvSpPr>
        <p:spPr>
          <a:xfrm>
            <a:off x="213418" y="100279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05.</a:t>
            </a:r>
          </a:p>
        </p:txBody>
      </p:sp>
    </p:spTree>
    <p:extLst>
      <p:ext uri="{BB962C8B-B14F-4D97-AF65-F5344CB8AC3E}">
        <p14:creationId xmlns:p14="http://schemas.microsoft.com/office/powerpoint/2010/main" val="3159180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45080-BA4E-7C5D-3940-43F1E4C90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, графический дизайн, График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4B80091-8B4B-3DB9-ACE6-F9543874F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957"/>
            <a:ext cx="7157545" cy="4505419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нимок экрана, Красочность, графический дизайн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EF99F52-C533-BBA3-986B-0BD77F8F4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259" y="2352412"/>
            <a:ext cx="7164204" cy="45055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5EB802-46E1-0F7A-9B7A-7A3BA6581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545" y="-182957"/>
            <a:ext cx="5527038" cy="2763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ED0AEC-124A-CE7B-C2EE-150B88140FB5}"/>
              </a:ext>
            </a:extLst>
          </p:cNvPr>
          <p:cNvSpPr txBox="1"/>
          <p:nvPr/>
        </p:nvSpPr>
        <p:spPr>
          <a:xfrm>
            <a:off x="196484" y="13414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06.</a:t>
            </a:r>
          </a:p>
        </p:txBody>
      </p:sp>
    </p:spTree>
    <p:extLst>
      <p:ext uri="{BB962C8B-B14F-4D97-AF65-F5344CB8AC3E}">
        <p14:creationId xmlns:p14="http://schemas.microsoft.com/office/powerpoint/2010/main" val="333610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EB116-A947-0B96-21E7-12D028FB4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, Графика, графический дизайн, тек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4C33A8-F9CC-165A-DAA9-4955CD62A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1661"/>
            <a:ext cx="7346731" cy="4607272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нимок экрана, Красочность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BFB332E-15A3-F52D-D9DF-7A2E40586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97" y="2260578"/>
            <a:ext cx="7346731" cy="45974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B31B89-1E08-D151-0509-6D373F73B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806" y="0"/>
            <a:ext cx="5822825" cy="23848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A1100E-F3DD-C3B6-2568-58FAA41082AA}"/>
              </a:ext>
            </a:extLst>
          </p:cNvPr>
          <p:cNvSpPr txBox="1"/>
          <p:nvPr/>
        </p:nvSpPr>
        <p:spPr>
          <a:xfrm>
            <a:off x="0" y="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07.</a:t>
            </a:r>
          </a:p>
        </p:txBody>
      </p:sp>
    </p:spTree>
    <p:extLst>
      <p:ext uri="{BB962C8B-B14F-4D97-AF65-F5344CB8AC3E}">
        <p14:creationId xmlns:p14="http://schemas.microsoft.com/office/powerpoint/2010/main" val="2464440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, Красочность, графический дизайн, тек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30B640-20A7-3645-AF0D-4F23640E6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382"/>
            <a:ext cx="7173310" cy="4506556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нимок экрана, Красочность, графический дизайн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0BC9BA2-CFAA-3DA9-AECE-CB6E0CD67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525" y="2207172"/>
            <a:ext cx="7443979" cy="46508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156C64B-60F1-098C-E8FD-3E02E43B7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591" y="-367756"/>
            <a:ext cx="5278244" cy="27973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2FBFBB-CE5C-6746-4870-DE08FCC6E6E3}"/>
              </a:ext>
            </a:extLst>
          </p:cNvPr>
          <p:cNvSpPr txBox="1"/>
          <p:nvPr/>
        </p:nvSpPr>
        <p:spPr>
          <a:xfrm>
            <a:off x="154151" y="117213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08.</a:t>
            </a:r>
          </a:p>
        </p:txBody>
      </p:sp>
    </p:spTree>
    <p:extLst>
      <p:ext uri="{BB962C8B-B14F-4D97-AF65-F5344CB8AC3E}">
        <p14:creationId xmlns:p14="http://schemas.microsoft.com/office/powerpoint/2010/main" val="3594971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C4E1C-F11D-4005-CD32-E5CE63FDC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РЕЗУЛЬТАТЫ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8D7ECE3-CFD7-857D-DE1C-4B5D5844D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506292"/>
              </p:ext>
            </p:extLst>
          </p:nvPr>
        </p:nvGraphicFramePr>
        <p:xfrm>
          <a:off x="838200" y="1341121"/>
          <a:ext cx="5088573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305">
                  <a:extLst>
                    <a:ext uri="{9D8B030D-6E8A-4147-A177-3AD203B41FA5}">
                      <a16:colId xmlns:a16="http://schemas.microsoft.com/office/drawing/2014/main" val="39860813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303340412"/>
                    </a:ext>
                  </a:extLst>
                </a:gridCol>
                <a:gridCol w="480695">
                  <a:extLst>
                    <a:ext uri="{9D8B030D-6E8A-4147-A177-3AD203B41FA5}">
                      <a16:colId xmlns:a16="http://schemas.microsoft.com/office/drawing/2014/main" val="1525052149"/>
                    </a:ext>
                  </a:extLst>
                </a:gridCol>
                <a:gridCol w="2040573">
                  <a:extLst>
                    <a:ext uri="{9D8B030D-6E8A-4147-A177-3AD203B41FA5}">
                      <a16:colId xmlns:a16="http://schemas.microsoft.com/office/drawing/2014/main" val="2407968501"/>
                    </a:ext>
                  </a:extLst>
                </a:gridCol>
              </a:tblGrid>
              <a:tr h="574039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№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НАПРЯЖЕНИЯ ПО МИЗЕСУ НА СГИБЕ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НАПРЯЖЕНИЯ ПО МИЗЕСУ НА СГИБЕ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9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2.372</a:t>
                      </a:r>
                      <a:r>
                        <a:rPr lang="en-US" dirty="0"/>
                        <a:t>e9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2.013e9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2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1.013</a:t>
                      </a:r>
                      <a:r>
                        <a:rPr lang="en-US" dirty="0"/>
                        <a:t>e9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1.825e9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1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9.987e8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1.363e9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7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9.057e8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2.380e9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0896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6976570-7E07-6252-F0CA-FD7C9AB4C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856724"/>
              </p:ext>
            </p:extLst>
          </p:nvPr>
        </p:nvGraphicFramePr>
        <p:xfrm>
          <a:off x="6265229" y="1341121"/>
          <a:ext cx="5088573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305">
                  <a:extLst>
                    <a:ext uri="{9D8B030D-6E8A-4147-A177-3AD203B41FA5}">
                      <a16:colId xmlns:a16="http://schemas.microsoft.com/office/drawing/2014/main" val="39860813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303340412"/>
                    </a:ext>
                  </a:extLst>
                </a:gridCol>
                <a:gridCol w="489268">
                  <a:extLst>
                    <a:ext uri="{9D8B030D-6E8A-4147-A177-3AD203B41FA5}">
                      <a16:colId xmlns:a16="http://schemas.microsoft.com/office/drawing/2014/main" val="152505214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07968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№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НАПРЯЖЕНИЯ ПО МИЗЕСУ </a:t>
                      </a:r>
                    </a:p>
                    <a:p>
                      <a:pPr algn="just"/>
                      <a:r>
                        <a:rPr lang="ru-RU" dirty="0"/>
                        <a:t>У РАМЫ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НАПРЯЖЕНИЯ ПО МИЗЕСУ </a:t>
                      </a:r>
                    </a:p>
                    <a:p>
                      <a:pPr algn="just"/>
                      <a:r>
                        <a:rPr lang="ru-RU" dirty="0"/>
                        <a:t>У РАМЫ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9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1.629</a:t>
                      </a:r>
                      <a:r>
                        <a:rPr lang="en-US" dirty="0"/>
                        <a:t>e9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1.434e9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2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1.398</a:t>
                      </a:r>
                      <a:r>
                        <a:rPr lang="en-US" dirty="0"/>
                        <a:t>e9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1.277e9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1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5.130e8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3.900e8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7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1.867e9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2.014e9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08966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BCCA8149-DC2D-B8B9-6311-E2A1FBD35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1183"/>
              </p:ext>
            </p:extLst>
          </p:nvPr>
        </p:nvGraphicFramePr>
        <p:xfrm>
          <a:off x="3191933" y="4118187"/>
          <a:ext cx="580813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305">
                  <a:extLst>
                    <a:ext uri="{9D8B030D-6E8A-4147-A177-3AD203B41FA5}">
                      <a16:colId xmlns:a16="http://schemas.microsoft.com/office/drawing/2014/main" val="3986081359"/>
                    </a:ext>
                  </a:extLst>
                </a:gridCol>
                <a:gridCol w="2402628">
                  <a:extLst>
                    <a:ext uri="{9D8B030D-6E8A-4147-A177-3AD203B41FA5}">
                      <a16:colId xmlns:a16="http://schemas.microsoft.com/office/drawing/2014/main" val="2303340412"/>
                    </a:ext>
                  </a:extLst>
                </a:gridCol>
                <a:gridCol w="489268">
                  <a:extLst>
                    <a:ext uri="{9D8B030D-6E8A-4147-A177-3AD203B41FA5}">
                      <a16:colId xmlns:a16="http://schemas.microsoft.com/office/drawing/2014/main" val="1525052149"/>
                    </a:ext>
                  </a:extLst>
                </a:gridCol>
                <a:gridCol w="2380932">
                  <a:extLst>
                    <a:ext uri="{9D8B030D-6E8A-4147-A177-3AD203B41FA5}">
                      <a16:colId xmlns:a16="http://schemas.microsoft.com/office/drawing/2014/main" val="2407968501"/>
                    </a:ext>
                  </a:extLst>
                </a:gridCol>
              </a:tblGrid>
              <a:tr h="574039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№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ПЕРЕМЕЩЕНИЯ РЕЗУЛЬТИРУЮЩИЕ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ПЕРЕМЕЩЕНИЯ РЕЗУЛЬТИРУЮЩИЕ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9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4.833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3.855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2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3.112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3.900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1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3.625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3.795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7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4.775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4.169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08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330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87CEBC-3793-6FD8-99EC-1CD017BB1A01}"/>
              </a:ext>
            </a:extLst>
          </p:cNvPr>
          <p:cNvSpPr txBox="1"/>
          <p:nvPr/>
        </p:nvSpPr>
        <p:spPr>
          <a:xfrm>
            <a:off x="381000" y="948267"/>
            <a:ext cx="113842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/>
              <a:t>Вывод: </a:t>
            </a:r>
            <a:endParaRPr lang="en-US" sz="3500" dirty="0"/>
          </a:p>
          <a:p>
            <a:r>
              <a:rPr lang="ru-RU" sz="3500" dirty="0"/>
              <a:t>При равной нагрузке сгиб трубы при креплении в </a:t>
            </a:r>
            <a:r>
              <a:rPr lang="ru-RU" sz="3500" b="1" dirty="0"/>
              <a:t>верхнем</a:t>
            </a:r>
            <a:r>
              <a:rPr lang="ru-RU" sz="3500" dirty="0"/>
              <a:t> положении даёт </a:t>
            </a:r>
            <a:r>
              <a:rPr lang="ru-RU" sz="3500" b="1" dirty="0"/>
              <a:t>меньшие напряжения</a:t>
            </a:r>
            <a:br>
              <a:rPr lang="ru-RU" sz="3500" dirty="0"/>
            </a:br>
            <a:r>
              <a:rPr lang="ru-RU" sz="3500" dirty="0"/>
              <a:t>что говорит о меньшей </a:t>
            </a:r>
            <a:r>
              <a:rPr lang="ru-RU" sz="3500" dirty="0" err="1"/>
              <a:t>сминаемости</a:t>
            </a:r>
            <a:r>
              <a:rPr lang="ru-RU" sz="3500" dirty="0"/>
              <a:t> материала. Это приведёт к </a:t>
            </a:r>
            <a:r>
              <a:rPr lang="ru-RU" sz="3500" b="1" dirty="0"/>
              <a:t>большей</a:t>
            </a:r>
            <a:r>
              <a:rPr lang="ru-RU" sz="3500" dirty="0"/>
              <a:t> деформации рамы в результате </a:t>
            </a:r>
            <a:br>
              <a:rPr lang="ru-RU" sz="3500" dirty="0"/>
            </a:br>
            <a:r>
              <a:rPr lang="ru-RU" sz="3500" dirty="0"/>
              <a:t>столкновения</a:t>
            </a:r>
          </a:p>
        </p:txBody>
      </p:sp>
    </p:spTree>
    <p:extLst>
      <p:ext uri="{BB962C8B-B14F-4D97-AF65-F5344CB8AC3E}">
        <p14:creationId xmlns:p14="http://schemas.microsoft.com/office/powerpoint/2010/main" val="19669009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C4A55FB0DC4C1418706C45BF66283BA" ma:contentTypeVersion="14" ma:contentTypeDescription="Создание документа." ma:contentTypeScope="" ma:versionID="464917df115126bb9d6351bf2eeaff7e">
  <xsd:schema xmlns:xsd="http://www.w3.org/2001/XMLSchema" xmlns:xs="http://www.w3.org/2001/XMLSchema" xmlns:p="http://schemas.microsoft.com/office/2006/metadata/properties" xmlns:ns3="227cfff2-f5ad-4f22-a028-6b4d17f1b85f" xmlns:ns4="76bc3cdb-07a8-4a9e-a7a3-07e1a8e610af" targetNamespace="http://schemas.microsoft.com/office/2006/metadata/properties" ma:root="true" ma:fieldsID="00bf62e899984353a50aa92ed05fe526" ns3:_="" ns4:_="">
    <xsd:import namespace="227cfff2-f5ad-4f22-a028-6b4d17f1b85f"/>
    <xsd:import namespace="76bc3cdb-07a8-4a9e-a7a3-07e1a8e610a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cfff2-f5ad-4f22-a028-6b4d17f1b85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c3cdb-07a8-4a9e-a7a3-07e1a8e610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6bc3cdb-07a8-4a9e-a7a3-07e1a8e610af" xsi:nil="true"/>
  </documentManagement>
</p:properties>
</file>

<file path=customXml/itemProps1.xml><?xml version="1.0" encoding="utf-8"?>
<ds:datastoreItem xmlns:ds="http://schemas.openxmlformats.org/officeDocument/2006/customXml" ds:itemID="{10EE9A4A-4B9E-40D7-9E23-B1C0D65849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72A299-786A-4F68-BC86-E3940C5A2A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7cfff2-f5ad-4f22-a028-6b4d17f1b85f"/>
    <ds:schemaRef ds:uri="76bc3cdb-07a8-4a9e-a7a3-07e1a8e610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8C03D1-8016-4052-B0C1-B1AC02757ADD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76bc3cdb-07a8-4a9e-a7a3-07e1a8e610af"/>
    <ds:schemaRef ds:uri="227cfff2-f5ad-4f22-a028-6b4d17f1b85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196</Words>
  <Application>Microsoft Office PowerPoint</Application>
  <PresentationFormat>Широкоэкранный</PresentationFormat>
  <Paragraphs>89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Тема Office</vt:lpstr>
      <vt:lpstr>АНАЛИЗ ТРУБ КРЕПЛЕНИЯ БАМПЕРА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Тригубов Дмитрий Олегович</dc:creator>
  <cp:lastModifiedBy>Тригубов Дмитрий Олегович</cp:lastModifiedBy>
  <cp:revision>2</cp:revision>
  <dcterms:created xsi:type="dcterms:W3CDTF">2025-02-16T11:18:49Z</dcterms:created>
  <dcterms:modified xsi:type="dcterms:W3CDTF">2025-02-18T09:27:35Z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0x010100EC4A55FB0DC4C1418706C45BF66283BA</vt:lpwstr>
  </property>
</Properties>
</file>