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60" r:id="rId9"/>
    <p:sldId id="262" r:id="rId10"/>
    <p:sldId id="277" r:id="rId11"/>
    <p:sldId id="261" r:id="rId12"/>
    <p:sldId id="280" r:id="rId13"/>
    <p:sldId id="281" r:id="rId14"/>
    <p:sldId id="278" r:id="rId15"/>
    <p:sldId id="276" r:id="rId16"/>
    <p:sldId id="282" r:id="rId17"/>
    <p:sldId id="270" r:id="rId18"/>
    <p:sldId id="271" r:id="rId19"/>
    <p:sldId id="272" r:id="rId20"/>
    <p:sldId id="273" r:id="rId21"/>
    <p:sldId id="275" r:id="rId22"/>
    <p:sldId id="274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875" autoAdjust="0"/>
  </p:normalViewPr>
  <p:slideViewPr>
    <p:cSldViewPr snapToGrid="0">
      <p:cViewPr>
        <p:scale>
          <a:sx n="100" d="100"/>
          <a:sy n="100" d="100"/>
        </p:scale>
        <p:origin x="-7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16405-B1F8-4CB3-B4EF-6D572229795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75884-A36D-4A73-BD66-80FFFE698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8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— "глобальный информационный </a:t>
            </a:r>
            <a:r>
              <a:rPr lang="ru-RU" dirty="0" err="1"/>
              <a:t>трекер</a:t>
            </a:r>
            <a:r>
              <a:rPr lang="ru-RU" dirty="0"/>
              <a:t>": если</a:t>
            </a:r>
            <a:r>
              <a:rPr lang="ru-RU" baseline="0" dirty="0"/>
              <a:t> </a:t>
            </a:r>
            <a:r>
              <a:rPr lang="ru-RU" dirty="0"/>
              <a:t>у вас хорошее настроение, и это действительно работает на вас. Ангелы поют, и комнату внезапно наполняет свет. </a:t>
            </a:r>
          </a:p>
          <a:p>
            <a:r>
              <a:rPr lang="ru-RU" dirty="0"/>
              <a:t>— "чертов идиотский грузовик с дерьмом": когда что-то ломается и не работает как надо…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884-A36D-4A73-BD66-80FFFE698E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7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884-A36D-4A73-BD66-80FFFE698E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2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в общем можно заключить, что если мы используем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ведения проектов, связанных не с написанием кода, а с рисованием и другими инженерными вещами, то мы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теряем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отслеживать сами изменения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этом мы все еще можем создавать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коммиты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информативно их подписывать и использовать другие полезные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гита. 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сможет нам наглядно показать, что именно в файлах было изменено.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а самое неприятное заключается в том, что не получится автоматически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смерджить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изменение одного и того же файла разными людьми. В этом случае всегда происходит конфликт, который порой очень сложно разрешить. Проиллюстрирую примером.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Представь, что ты открыл чертеж большой сборки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SolidWorks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решил переставить пару деталей, что-то подвинуть, что-то удалить и т.д. В это время твой коллега решил сделать то же самое, но на свой лад. Только он раньше тебя успел это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закоммитить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запушить. В итоге, когда ты наконец делаешь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коммит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пытаешься отправить его в удаленный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ты получаешь ошибку – твое изменение конфликтует с изменением коллеги, потому что вы одновременно отредактировали один и тот же бинарный файл. Выход у тебя обычно только один – открыть его новую версию сборки и заново внести туда все свои изменения, то есть проделать всю работу по новой! Ну и надеяться, что тем временем тебе не прилетят новые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коммиты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такого не было, вам надо заранее договориться, что один и тот же файл вы одновременно не редактируете и в целом разделить зоны ответственности в проекте.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884-A36D-4A73-BD66-80FFFE698E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4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в общем можно заключить, что если мы используем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ведения проектов, связанных не с написанием кода, а с рисованием и другими инженерными вещами, то мы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теряем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отслеживать сами изменения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этом мы все еще можем создавать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коммиты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информативно их подписывать и использовать другие полезные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гита. 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сможет нам наглядно показать, что именно в файлах было изменено.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а самое неприятное заключается в том, что не получится автоматически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смерджить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изменение одного и того же файла разными людьми. В этом случае всегда происходит конфликт, который порой очень сложно разрешить. Проиллюстрирую примером.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Представь, что ты открыл чертеж большой сборки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SolidWorks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решил переставить пару деталей, что-то подвинуть, что-то удалить и т.д. В это время твой коллега решил сделать то же самое, но на свой лад. Только он раньше тебя успел это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закоммитить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запушить. В итоге, когда ты наконец делаешь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коммит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пытаешься отправить его в удаленный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ты получаешь ошибку – твое изменение конфликтует с изменением коллеги, потому что вы одновременно отредактировали один и тот же бинарный файл. Выход у тебя обычно только один – открыть его новую версию сборки и заново внести туда все свои изменения, то есть проделать всю работу по новой! Ну и надеяться, что тем временем тебе не прилетят новые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коммиты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такого не было, вам надо заранее договориться, что один и тот же файл вы одновременно не редактируете и в целом разделить зоны ответственности в проекте.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884-A36D-4A73-BD66-80FFFE698E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4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https://dzen.ru/a/Ypm8S1oMZwoGvFf5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884-A36D-4A73-BD66-80FFFE698E8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8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https://dzen.ru/a/Ypm8S1oMZwoGvFf5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884-A36D-4A73-BD66-80FFFE698E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8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FD91C-B533-488C-95D9-EDA1B233A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25300A-509F-439A-A059-6650C5852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5D3E71-DAED-4B56-BA6B-B8BCCB69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943E9A-0314-4DA1-B491-3A59252A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6ABC50-D6C3-4BF9-B44C-2913A7AB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4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06A23-10B1-413B-8F2D-95439A80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54E4F1-9732-4CB9-BC7E-0AA965A45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ED374D-3053-4BEE-AEC2-F740B5DC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6E03C1-E5F5-4227-B943-248731FE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5107A9-416C-417A-B829-8FE18C17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4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DE715DB-BEB4-4F3E-9CC8-4EA7045D1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D0765E-FE08-4C22-B2B0-628F79501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4909BA-1324-4FAA-BE8E-A786553D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AC16C-CD27-46AE-9F17-916613F6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5FA05F-32CB-4F29-8D2F-1D315E9D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0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C23E3D-DE8A-45BB-9737-B1DD5600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5818E6-402A-47F0-BFC5-C08AF56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661468-92AE-4AAC-940B-D702C5E9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75746A-188D-4E20-9D16-B9FB1A94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1D9066-E808-43C5-B7FD-6738286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3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45BEC7-5451-4C6C-8AF9-701EDCBA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6F58DF-AE14-49E8-BE6E-08D676B30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9A1771-B3BC-44A3-A71B-82BE8EFD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F9CCA-875D-4564-BD9D-E9145CFF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D30511-8E90-4D68-900C-5E003010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7F65D-C4F7-4876-BB55-1E705064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15BF40-5C2F-4030-A183-59A2F0982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AEC0FC-868E-4A41-B46A-74D66B9E5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CB2E59-7A37-4887-BADE-9E27E225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D056A3-BB38-4882-9A28-C519F946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424F73-AC04-4B06-8C5D-35B72650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3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581487-4A25-4EF3-8D1E-545B49D6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F955F8-F607-456D-B90F-D13C55420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3FE0353-D278-4F66-BD6E-AD6E18DD6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F909DC-E217-47CE-B143-C70227F54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6B088C-340B-410F-97C5-20CD8D36B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47A814-FA92-42FF-AC9B-13E59158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190B88-3502-4305-A3F3-C738F044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14379C6-4E54-416E-978B-7D6B6EF5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0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B7F35A-8955-4948-B603-FFD12257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3593B58-D359-4C11-A6BD-71243724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4A037BB-1D72-47FC-B084-37307FC3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D1004DD-696E-4589-8A48-0366F175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0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5A99F8-201E-45AB-95E5-8BFF5041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6A62162-83AD-443C-8E04-08D8C4A8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7E1679-B144-4B01-9095-A304318C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0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6F6EC2-2B12-453A-BFD6-4F958755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8790B8-EF27-48F3-87A9-1DE880DE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415D3D-0DC0-44C5-BEB6-C15B65B9D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A4C33B-E00E-4295-BFD0-9A914874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CB9968-873B-4D44-8993-38A0F472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E1D231-C9AE-4439-A3FC-DDBCEB3F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4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CBD09E-D627-42D9-BDA8-540D4CED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1278D7E-70B6-470F-BD28-6CD21DBEE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0400D1-D645-4345-B463-A5E3FC379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5D5B20-159B-471A-ACCF-F8DC4C199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9A5192-145C-4984-B5FA-02E5FB65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ADE512-1A02-4B4A-A91C-6E7DC459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A84FB4-C57A-41A2-8C52-24C7E4AC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4BA084-0FD3-4AA3-9241-BB4E8F7B5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2D21E8-035B-40F0-B852-A4FB1250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41DE-52A3-4960-A4E4-E0B9B47337F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8B4918-6E21-4876-8C79-5A4A12E52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6DAEB5-879C-4C8B-B530-956DB4F7A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0856-07BD-43A0-BB98-106AF44D9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zhenerka.tech/g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fullHtml/10.1145/3464909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ng-tips.com/viewthread.cfm?qid=407793" TargetMode="External"/><Relationship Id="rId5" Type="http://schemas.openxmlformats.org/officeDocument/2006/relationships/hyperlink" Target="https://github.com/RockRaidersInc/Mechanical" TargetMode="External"/><Relationship Id="rId4" Type="http://schemas.openxmlformats.org/officeDocument/2006/relationships/hyperlink" Target="https://gotomation.info/2020/01/svn-or-git-with-solidwork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post/533940/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abr.com/ru/post/536590/" TargetMode="External"/><Relationship Id="rId5" Type="http://schemas.openxmlformats.org/officeDocument/2006/relationships/hyperlink" Target="https://habr.com/ru/post/534292/" TargetMode="External"/><Relationship Id="rId4" Type="http://schemas.openxmlformats.org/officeDocument/2006/relationships/hyperlink" Target="https://habr.com/ru/post/534198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git-scm.com/download" TargetMode="External"/><Relationship Id="rId7" Type="http://schemas.openxmlformats.org/officeDocument/2006/relationships/hyperlink" Target="mailto:yaroslav@pukazov.ru" TargetMode="External"/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yaroslav.pukazov.ru/hub/12/russian-git/" TargetMode="External"/><Relationship Id="rId5" Type="http://schemas.openxmlformats.org/officeDocument/2006/relationships/hyperlink" Target="https://desktop.github.com/" TargetMode="External"/><Relationship Id="rId4" Type="http://schemas.openxmlformats.org/officeDocument/2006/relationships/hyperlink" Target="https://gitextensions.github.io/" TargetMode="Externa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E7DB13-0EE3-4131-B3B4-B477CF9ED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Система контроля версий </a:t>
            </a:r>
            <a:r>
              <a:rPr lang="ru-RU" sz="4400" dirty="0" err="1"/>
              <a:t>Git</a:t>
            </a:r>
            <a:r>
              <a:rPr lang="ru-RU" sz="4400" dirty="0"/>
              <a:t> </a:t>
            </a:r>
            <a:br>
              <a:rPr lang="ru-RU" sz="4400" dirty="0"/>
            </a:br>
            <a:r>
              <a:rPr lang="ru-RU" sz="4400" dirty="0"/>
              <a:t>в инженерной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382DD5-921F-403B-876E-3109CE98A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Git </a:t>
            </a:r>
            <a:r>
              <a:rPr lang="ru-RU" dirty="0"/>
              <a:t>в конструкторском бюро и преподавательской деятельности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39B912-B068-413C-8F69-A0EE2507F65D}"/>
              </a:ext>
            </a:extLst>
          </p:cNvPr>
          <p:cNvSpPr txBox="1"/>
          <p:nvPr/>
        </p:nvSpPr>
        <p:spPr>
          <a:xfrm>
            <a:off x="9076324" y="4307293"/>
            <a:ext cx="2554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инж</a:t>
            </a:r>
            <a:r>
              <a:rPr lang="ru-RU" dirty="0"/>
              <a:t>. конструктор</a:t>
            </a:r>
          </a:p>
          <a:p>
            <a:r>
              <a:rPr lang="ru-RU" dirty="0"/>
              <a:t>АО «Русская механика»</a:t>
            </a:r>
          </a:p>
          <a:p>
            <a:r>
              <a:rPr lang="ru-RU" dirty="0"/>
              <a:t>Пуказов Я.Г.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528" y="5707261"/>
            <a:ext cx="4149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Часть контента была позаимствована из авторского курса Павла </a:t>
            </a:r>
            <a:r>
              <a:rPr lang="ru-RU" sz="1400" dirty="0" err="1"/>
              <a:t>Рословеца</a:t>
            </a:r>
            <a:r>
              <a:rPr lang="ru-RU" sz="1400" dirty="0"/>
              <a:t>: «GIT для инженеров: основы контроля версий»</a:t>
            </a:r>
          </a:p>
          <a:p>
            <a:r>
              <a:rPr lang="en-US" sz="1400" dirty="0">
                <a:hlinkClick r:id="rId2"/>
              </a:rPr>
              <a:t>https://inzhenerka.tech/git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0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37F0A-FD52-494B-9787-D33921FF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0" y="162489"/>
            <a:ext cx="10555043" cy="52753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использовать использования </a:t>
            </a:r>
            <a:r>
              <a:rPr lang="en-US" dirty="0" err="1"/>
              <a:t>Git</a:t>
            </a:r>
            <a:r>
              <a:rPr lang="en-US" dirty="0"/>
              <a:t> </a:t>
            </a:r>
            <a:r>
              <a:rPr lang="ru-RU" dirty="0"/>
              <a:t>в конструкторском </a:t>
            </a:r>
            <a:r>
              <a:rPr lang="ru-RU" dirty="0" smtClean="0"/>
              <a:t>бюро?</a:t>
            </a:r>
            <a:endParaRPr lang="ru-RU" dirty="0"/>
          </a:p>
        </p:txBody>
      </p:sp>
      <p:pic>
        <p:nvPicPr>
          <p:cNvPr id="2051" name="Picture 3" descr="C:\Users\pukazov_yag\Pictures\Скриншоты\Screenshot_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2" y="599246"/>
            <a:ext cx="11697419" cy="63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37F0A-FD52-494B-9787-D33921FF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25" y="260700"/>
            <a:ext cx="10475912" cy="509953"/>
          </a:xfrm>
        </p:spPr>
        <p:txBody>
          <a:bodyPr>
            <a:noAutofit/>
          </a:bodyPr>
          <a:lstStyle/>
          <a:p>
            <a:r>
              <a:rPr lang="ru-RU" dirty="0" smtClean="0"/>
              <a:t>Нюансы использования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ru-RU" dirty="0"/>
              <a:t>в конструкторском бюро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"/>
          <a:stretch/>
        </p:blipFill>
        <p:spPr>
          <a:xfrm>
            <a:off x="5676900" y="991080"/>
            <a:ext cx="6172200" cy="4719607"/>
          </a:xfrm>
        </p:spPr>
      </p:pic>
      <p:sp>
        <p:nvSpPr>
          <p:cNvPr id="5" name="TextBox 4"/>
          <p:cNvSpPr txBox="1"/>
          <p:nvPr/>
        </p:nvSpPr>
        <p:spPr>
          <a:xfrm>
            <a:off x="319177" y="960434"/>
            <a:ext cx="53570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Главная проблема заключается в том, </a:t>
            </a:r>
            <a:r>
              <a:rPr lang="ru-RU" sz="1400" dirty="0" smtClean="0"/>
              <a:t>что </a:t>
            </a:r>
            <a:r>
              <a:rPr lang="ru-RU" sz="1400" dirty="0" err="1"/>
              <a:t>Git</a:t>
            </a:r>
            <a:r>
              <a:rPr lang="ru-RU" sz="1400" dirty="0"/>
              <a:t> изначально предназначен для </a:t>
            </a:r>
            <a:r>
              <a:rPr lang="ru-RU" sz="1400" dirty="0" err="1"/>
              <a:t>версионирования</a:t>
            </a:r>
            <a:r>
              <a:rPr lang="ru-RU" sz="1400" dirty="0"/>
              <a:t> текстовых файлов, а именно кода. То есть таких файлов, которые разработчик редактирует напрямую в любимом текстовом редакторе.</a:t>
            </a:r>
          </a:p>
          <a:p>
            <a:endParaRPr lang="ru-RU" sz="1400" dirty="0"/>
          </a:p>
          <a:p>
            <a:r>
              <a:rPr lang="ru-RU" sz="1400" dirty="0"/>
              <a:t>В инженерной же работе мы часто работаем с графикой: рисуем блок-схемы систем управления, 3D-модели, принципиальные схемы. Если мы сохраняем чертеж в какой-нибудь .</a:t>
            </a:r>
            <a:r>
              <a:rPr lang="ru-RU" sz="1400" dirty="0" err="1"/>
              <a:t>dwg</a:t>
            </a:r>
            <a:r>
              <a:rPr lang="ru-RU" sz="1400" dirty="0"/>
              <a:t>-файл, мы даже не знаем, что в этом файле записано и какая у него структура, нам главное, что в нем чертеж надежно сохранен, а в каком формате, не </a:t>
            </a:r>
            <a:r>
              <a:rPr lang="ru-RU" sz="1400" dirty="0" smtClean="0"/>
              <a:t>важно.</a:t>
            </a:r>
            <a:r>
              <a:rPr lang="en-US" sz="1400" dirty="0" smtClean="0"/>
              <a:t> </a:t>
            </a:r>
            <a:r>
              <a:rPr lang="ru-RU" sz="1400" dirty="0" smtClean="0"/>
              <a:t>CAD-файлы  чаще </a:t>
            </a:r>
            <a:r>
              <a:rPr lang="ru-RU" sz="1400" dirty="0"/>
              <a:t>всего </a:t>
            </a:r>
            <a:r>
              <a:rPr lang="ru-RU" sz="1400" dirty="0" smtClean="0"/>
              <a:t>записываются </a:t>
            </a:r>
            <a:r>
              <a:rPr lang="ru-RU" sz="1400" dirty="0"/>
              <a:t>не в текстовом, а в бинарном формате. </a:t>
            </a:r>
            <a:r>
              <a:rPr lang="ru-RU" sz="1400" dirty="0" smtClean="0"/>
              <a:t>Такой файл </a:t>
            </a:r>
            <a:r>
              <a:rPr lang="ru-RU" sz="1400" dirty="0"/>
              <a:t>меньше весит и может вместить в себя больше всяких параметров. </a:t>
            </a:r>
            <a:r>
              <a:rPr lang="ru-RU" sz="1400" dirty="0" smtClean="0"/>
              <a:t>И как оказалось, хранить </a:t>
            </a:r>
            <a:r>
              <a:rPr lang="ru-RU" sz="1400" dirty="0"/>
              <a:t>тот же чертеж в виде текста неэффективно и бессмысленно, ведь никто не будет редактировать этот текст напрямую в Блокноте вместо Автокада.</a:t>
            </a:r>
          </a:p>
          <a:p>
            <a:endParaRPr lang="ru-RU" sz="1400" dirty="0"/>
          </a:p>
          <a:p>
            <a:r>
              <a:rPr lang="ru-RU" sz="1400" dirty="0"/>
              <a:t>В результате мы имеем, что </a:t>
            </a:r>
            <a:r>
              <a:rPr lang="ru-RU" sz="1400" dirty="0" err="1"/>
              <a:t>Git</a:t>
            </a:r>
            <a:r>
              <a:rPr lang="ru-RU" sz="1400" dirty="0"/>
              <a:t> либо не может определить, что именно изменилось в </a:t>
            </a:r>
            <a:r>
              <a:rPr lang="ru-RU" sz="1400" dirty="0" smtClean="0"/>
              <a:t>проекте, </a:t>
            </a:r>
            <a:r>
              <a:rPr lang="ru-RU" sz="1400" dirty="0"/>
              <a:t>либо выдает простыню </a:t>
            </a:r>
            <a:r>
              <a:rPr lang="ru-RU" sz="1400" dirty="0" err="1"/>
              <a:t>нечеловекочитаемых</a:t>
            </a:r>
            <a:r>
              <a:rPr lang="ru-RU" sz="1400" dirty="0"/>
              <a:t> строк, которую бесполезно пытаться проанализировать (если файл текстовый со сложным форматом).</a:t>
            </a:r>
            <a:endParaRPr lang="en-US" sz="1400" dirty="0"/>
          </a:p>
        </p:txBody>
      </p:sp>
      <p:pic>
        <p:nvPicPr>
          <p:cNvPr id="3074" name="Picture 2" descr="C:\Users\pukazov_yag\Downloads\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36" y="4568721"/>
            <a:ext cx="2918627" cy="22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388789" y="112894"/>
            <a:ext cx="8815033" cy="6414890"/>
            <a:chOff x="1648809" y="173279"/>
            <a:chExt cx="8815033" cy="6414890"/>
          </a:xfrm>
        </p:grpSpPr>
        <p:pic>
          <p:nvPicPr>
            <p:cNvPr id="1026" name="Picture 2" descr="C:\Users\pukazov_yag\Pictures\Литера в документах ГОСТ, КСАС и ЕСПД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038" y="173279"/>
              <a:ext cx="8564804" cy="641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Левая фигурная скобка 1"/>
            <p:cNvSpPr/>
            <p:nvPr/>
          </p:nvSpPr>
          <p:spPr>
            <a:xfrm>
              <a:off x="2337758" y="1682151"/>
              <a:ext cx="103517" cy="560717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Левая фигурная скобка 4"/>
            <p:cNvSpPr/>
            <p:nvPr/>
          </p:nvSpPr>
          <p:spPr>
            <a:xfrm>
              <a:off x="2277373" y="2285169"/>
              <a:ext cx="163902" cy="3425518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7757" y="1777843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GIT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8809" y="381326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B050"/>
                  </a:solidFill>
                </a:rPr>
                <a:t>ИИ</a:t>
              </a:r>
              <a:endParaRPr lang="ru-RU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79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kazov_yag\Downloads\2f0b68e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58" y="311351"/>
            <a:ext cx="5513506" cy="63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958172" y="133350"/>
            <a:ext cx="5214278" cy="3114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45873" y="2933700"/>
            <a:ext cx="6238875" cy="372841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172450" y="1690687"/>
            <a:ext cx="10477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684748" y="4797907"/>
            <a:ext cx="104775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85089" y="46132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20947" y="15050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GIT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6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37F0A-FD52-494B-9787-D33921FF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9" y="183062"/>
            <a:ext cx="10475912" cy="509953"/>
          </a:xfrm>
        </p:spPr>
        <p:txBody>
          <a:bodyPr>
            <a:noAutofit/>
          </a:bodyPr>
          <a:lstStyle/>
          <a:p>
            <a:r>
              <a:rPr lang="ru-RU" dirty="0" smtClean="0"/>
              <a:t>Нюансы использования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ru-RU" dirty="0"/>
              <a:t>в конструкторском бюро</a:t>
            </a:r>
          </a:p>
        </p:txBody>
      </p:sp>
      <p:pic>
        <p:nvPicPr>
          <p:cNvPr id="5122" name="Picture 2" descr="C:\Users\pukazov_yag\Downloads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9" y="787904"/>
            <a:ext cx="4311579" cy="28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ukazov_yag\Downloads\632c0496279305f808a89fa22eb947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11" y="779728"/>
            <a:ext cx="4174473" cy="27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7001" y="356271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51985" y="3588587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  <p:pic>
        <p:nvPicPr>
          <p:cNvPr id="5124" name="Picture 4" descr="C:\Users\pukazov_yag\Pictures\Скриншоты\Screenshot_9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11" y="3935454"/>
            <a:ext cx="4178868" cy="27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ukazov_yag\Downloads\kruglaya_data_kamazovskih_konstruktoro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/>
          <a:stretch/>
        </p:blipFill>
        <p:spPr bwMode="auto">
          <a:xfrm>
            <a:off x="531629" y="3935454"/>
            <a:ext cx="4311580" cy="28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37F0A-FD52-494B-9787-D33921FF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0" y="162489"/>
            <a:ext cx="10555043" cy="52753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использовать </a:t>
            </a:r>
            <a:r>
              <a:rPr lang="en-US" dirty="0"/>
              <a:t>Git </a:t>
            </a:r>
            <a:r>
              <a:rPr lang="ru-RU" dirty="0"/>
              <a:t>в </a:t>
            </a:r>
            <a:r>
              <a:rPr lang="ru-RU" dirty="0" smtClean="0"/>
              <a:t>инженерной </a:t>
            </a:r>
            <a:r>
              <a:rPr lang="ru-RU" dirty="0"/>
              <a:t>деятельности?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900" y="609986"/>
            <a:ext cx="62685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Первые опубликованные материалы по применения </a:t>
            </a:r>
            <a:r>
              <a:rPr lang="en-US" sz="1400" b="1" i="1" dirty="0" err="1" smtClean="0"/>
              <a:t>Git</a:t>
            </a:r>
            <a:r>
              <a:rPr lang="en-US" sz="1400" b="1" i="1" dirty="0" smtClean="0"/>
              <a:t> </a:t>
            </a:r>
            <a:r>
              <a:rPr lang="ru-RU" sz="1400" b="1" i="1" dirty="0" smtClean="0"/>
              <a:t>в </a:t>
            </a:r>
            <a:r>
              <a:rPr lang="ru-RU" sz="1400" b="1" i="1" dirty="0" err="1" smtClean="0"/>
              <a:t>инженирии</a:t>
            </a:r>
            <a:r>
              <a:rPr lang="ru-RU" sz="1400" b="1" i="1" dirty="0" smtClean="0"/>
              <a:t>:</a:t>
            </a:r>
            <a:endParaRPr lang="ru-RU" sz="1400" b="1" dirty="0" smtClean="0"/>
          </a:p>
          <a:p>
            <a:r>
              <a:rPr lang="ru-RU" sz="1400" i="1" dirty="0" smtClean="0"/>
              <a:t>- </a:t>
            </a:r>
            <a:r>
              <a:rPr lang="en-US" sz="1400" i="1" dirty="0" smtClean="0"/>
              <a:t>Book © 2022 </a:t>
            </a:r>
            <a:r>
              <a:rPr lang="en-US" sz="1400" i="1" dirty="0" err="1" smtClean="0"/>
              <a:t>Git</a:t>
            </a:r>
            <a:r>
              <a:rPr lang="en-US" sz="1400" i="1" dirty="0" smtClean="0"/>
              <a:t> </a:t>
            </a:r>
            <a:r>
              <a:rPr lang="en-US" sz="1400" i="1" dirty="0"/>
              <a:t>for Electronic Circuit </a:t>
            </a:r>
            <a:r>
              <a:rPr lang="en-US" sz="1400" i="1" dirty="0" smtClean="0"/>
              <a:t>Design</a:t>
            </a:r>
          </a:p>
          <a:p>
            <a:r>
              <a:rPr lang="en-US" sz="1400" i="1" dirty="0" smtClean="0"/>
              <a:t>CAD </a:t>
            </a:r>
            <a:r>
              <a:rPr lang="en-US" sz="1400" i="1" dirty="0"/>
              <a:t>and Version Control for Electrical </a:t>
            </a:r>
            <a:r>
              <a:rPr lang="en-US" sz="1400" i="1" dirty="0" smtClean="0"/>
              <a:t>Engineers</a:t>
            </a:r>
          </a:p>
          <a:p>
            <a:r>
              <a:rPr lang="en-US" sz="1400" i="1" dirty="0" smtClean="0"/>
              <a:t>- </a:t>
            </a:r>
            <a:r>
              <a:rPr lang="en-US" sz="1400" dirty="0" err="1" smtClean="0"/>
              <a:t>Frazelle</a:t>
            </a:r>
            <a:r>
              <a:rPr lang="en-US" sz="1400" dirty="0" smtClean="0"/>
              <a:t> </a:t>
            </a:r>
            <a:r>
              <a:rPr lang="en-US" sz="1400" dirty="0"/>
              <a:t>J. A new era for mechanical CAD //Communications of the ACM. – 2021. – Т. 64. – №. 10. – С. 36-39</a:t>
            </a:r>
            <a:r>
              <a:rPr lang="en-US" sz="1400" dirty="0" smtClean="0"/>
              <a:t>.</a:t>
            </a:r>
            <a:endParaRPr lang="en-US" sz="1400" i="1" dirty="0"/>
          </a:p>
          <a:p>
            <a:r>
              <a:rPr lang="en-US" sz="1400" i="1" dirty="0" smtClean="0"/>
              <a:t> </a:t>
            </a:r>
            <a:r>
              <a:rPr lang="ru-RU" sz="1400" i="1" dirty="0"/>
              <a:t>-</a:t>
            </a:r>
            <a:r>
              <a:rPr lang="ru-RU" sz="1400" i="1" dirty="0">
                <a:hlinkClick r:id="rId3"/>
              </a:rPr>
              <a:t> </a:t>
            </a:r>
            <a:r>
              <a:rPr lang="en-US" sz="1400" dirty="0"/>
              <a:t>Marion T., </a:t>
            </a:r>
            <a:r>
              <a:rPr lang="en-US" sz="1400" dirty="0" err="1"/>
              <a:t>Olechowksi</a:t>
            </a:r>
            <a:r>
              <a:rPr lang="en-US" sz="1400" dirty="0"/>
              <a:t> A., </a:t>
            </a:r>
            <a:r>
              <a:rPr lang="en-US" sz="1400" dirty="0" err="1"/>
              <a:t>Guo</a:t>
            </a:r>
            <a:r>
              <a:rPr lang="en-US" sz="1400" dirty="0"/>
              <a:t> J. An analytical framework for collaborative cloud-based cad platform affordances //Proceedings of the Design Society. – 2021. – Т. 1. – С. 375-384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Hackenberg</a:t>
            </a:r>
            <a:r>
              <a:rPr lang="en-US" sz="1400" dirty="0" smtClean="0"/>
              <a:t> </a:t>
            </a:r>
            <a:r>
              <a:rPr lang="en-US" sz="1400" dirty="0"/>
              <a:t>G., </a:t>
            </a:r>
            <a:r>
              <a:rPr lang="en-US" sz="1400" dirty="0" err="1"/>
              <a:t>Zehetner</a:t>
            </a:r>
            <a:r>
              <a:rPr lang="en-US" sz="1400" dirty="0"/>
              <a:t> C., </a:t>
            </a:r>
            <a:r>
              <a:rPr lang="en-US" sz="1400" dirty="0" err="1"/>
              <a:t>Frühwirth</a:t>
            </a:r>
            <a:r>
              <a:rPr lang="en-US" sz="1400" dirty="0"/>
              <a:t> D. GITHUB FOR PRODUCT DEVELOPMENT-HOW COULD THAT LOOK LIKE? //Proceedings of the Design Society. – 2023. – Т. 3. – С. 2055-2064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-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://gotomation.info/2020/01/svn-or-git-with-solidworks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5"/>
              </a:rPr>
              <a:t>- 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github.com/RockRaidersInc/Mechanical</a:t>
            </a:r>
            <a:r>
              <a:rPr lang="en-US" sz="1400" dirty="0" smtClean="0"/>
              <a:t> </a:t>
            </a:r>
          </a:p>
          <a:p>
            <a:r>
              <a:rPr lang="en-US" sz="1400" dirty="0" smtClean="0">
                <a:hlinkClick r:id="rId6"/>
              </a:rPr>
              <a:t>- https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www.eng-tips.com/viewthread.cfm?qid=407793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6837" y="3792251"/>
            <a:ext cx="5167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Плюсы: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Возможность фиксации изменения файлов во времени без создания физических копий файлов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Повышается надежность и сохранность данных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…</a:t>
            </a:r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432427" y="3607585"/>
            <a:ext cx="516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Минусы: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Сложное освоение системы (требуется </a:t>
            </a:r>
            <a:r>
              <a:rPr lang="ru-RU" sz="1400" dirty="0" err="1" smtClean="0"/>
              <a:t>айтишный</a:t>
            </a:r>
            <a:r>
              <a:rPr lang="ru-RU" sz="1400" dirty="0" smtClean="0"/>
              <a:t> склад ума)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Нужно </a:t>
            </a:r>
            <a:r>
              <a:rPr lang="ru-RU" sz="1400" dirty="0"/>
              <a:t>объяснить как работать с ветками и следить, чтобы пушили в нужную </a:t>
            </a:r>
            <a:r>
              <a:rPr lang="ru-RU" sz="1400" dirty="0" smtClean="0"/>
              <a:t>ветку.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Нужно </a:t>
            </a:r>
            <a:r>
              <a:rPr lang="ru-RU" sz="1400" dirty="0"/>
              <a:t>объяснять что такое </a:t>
            </a:r>
            <a:r>
              <a:rPr lang="ru-RU" sz="1400" dirty="0" smtClean="0"/>
              <a:t>релиз и как </a:t>
            </a:r>
            <a:r>
              <a:rPr lang="ru-RU" sz="1400" dirty="0"/>
              <a:t>происходит </a:t>
            </a:r>
            <a:r>
              <a:rPr lang="ru-RU" sz="1400" dirty="0" err="1" smtClean="0"/>
              <a:t>версионирование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60450" y="5423467"/>
            <a:ext cx="5739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Какие можно внести дополнения: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 можно связать </a:t>
            </a:r>
            <a:r>
              <a:rPr lang="ru-RU" sz="1400" dirty="0" err="1"/>
              <a:t>репозиторий</a:t>
            </a:r>
            <a:r>
              <a:rPr lang="ru-RU" sz="1400" dirty="0"/>
              <a:t> с </a:t>
            </a:r>
            <a:r>
              <a:rPr lang="ru-RU" sz="1400" dirty="0" err="1"/>
              <a:t>Kanban</a:t>
            </a:r>
            <a:r>
              <a:rPr lang="ru-RU" sz="1400" dirty="0"/>
              <a:t>- или </a:t>
            </a:r>
            <a:r>
              <a:rPr lang="ru-RU" sz="1400" dirty="0" err="1" smtClean="0"/>
              <a:t>Scrum-сервисасм</a:t>
            </a:r>
            <a:r>
              <a:rPr lang="ru-RU" sz="1400" dirty="0" smtClean="0"/>
              <a:t>, </a:t>
            </a:r>
            <a:r>
              <a:rPr lang="ru-RU" sz="1400" dirty="0"/>
              <a:t>чтобы выдача заданий фиксировалась в карточках на </a:t>
            </a:r>
            <a:r>
              <a:rPr lang="ru-RU" sz="1400" dirty="0" smtClean="0"/>
              <a:t>досках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создавать </a:t>
            </a:r>
            <a:r>
              <a:rPr lang="ru-RU" sz="1400" dirty="0"/>
              <a:t>не отдельные </a:t>
            </a:r>
            <a:r>
              <a:rPr lang="ru-RU" sz="1400" dirty="0" err="1"/>
              <a:t>репозитории</a:t>
            </a:r>
            <a:r>
              <a:rPr lang="ru-RU" sz="1400" dirty="0"/>
              <a:t> для каждого </a:t>
            </a:r>
            <a:r>
              <a:rPr lang="ru-RU" sz="1400" dirty="0" err="1"/>
              <a:t>подпроекта</a:t>
            </a:r>
            <a:r>
              <a:rPr lang="ru-RU" sz="1400" dirty="0"/>
              <a:t>, а использовать </a:t>
            </a:r>
            <a:r>
              <a:rPr lang="ru-RU" sz="1400" dirty="0" err="1"/>
              <a:t>git</a:t>
            </a:r>
            <a:r>
              <a:rPr lang="ru-RU" sz="1400" dirty="0"/>
              <a:t> </a:t>
            </a:r>
            <a:r>
              <a:rPr lang="ru-RU" sz="1400" dirty="0" err="1"/>
              <a:t>submodules</a:t>
            </a:r>
            <a:endParaRPr lang="ru-RU" sz="1400" dirty="0"/>
          </a:p>
        </p:txBody>
      </p:sp>
      <p:pic>
        <p:nvPicPr>
          <p:cNvPr id="1026" name="Picture 2" descr="C:\Users\pukazov_yag\Pictures\Скриншоты\Screenshot_8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27" y="649887"/>
            <a:ext cx="5191125" cy="28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37F0A-FD52-494B-9787-D33921FF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0" y="162489"/>
            <a:ext cx="10555043" cy="52753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использовать </a:t>
            </a:r>
            <a:r>
              <a:rPr lang="en-US" dirty="0"/>
              <a:t>Git </a:t>
            </a:r>
            <a:r>
              <a:rPr lang="ru-RU" dirty="0"/>
              <a:t>в преподавательской деятельности?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900" y="667136"/>
            <a:ext cx="6268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Статьи впервые опубликованы на портале </a:t>
            </a:r>
            <a:r>
              <a:rPr lang="ru-RU" sz="1600" b="1" i="1" dirty="0" err="1" smtClean="0"/>
              <a:t>Хабр</a:t>
            </a:r>
            <a:r>
              <a:rPr lang="ru-RU" sz="1600" b="1" i="1" dirty="0" smtClean="0"/>
              <a:t>:</a:t>
            </a:r>
            <a:endParaRPr lang="ru-RU" sz="1600" b="1" dirty="0" smtClean="0"/>
          </a:p>
          <a:p>
            <a:r>
              <a:rPr lang="ru-RU" sz="1600" i="1" dirty="0" smtClean="0"/>
              <a:t>- </a:t>
            </a:r>
            <a:r>
              <a:rPr lang="ru-RU" sz="1600" i="1" dirty="0" smtClean="0">
                <a:hlinkClick r:id="rId3"/>
              </a:rPr>
              <a:t>Использование </a:t>
            </a:r>
            <a:r>
              <a:rPr lang="ru-RU" sz="1600" i="1" dirty="0" err="1" smtClean="0">
                <a:hlinkClick r:id="rId3"/>
              </a:rPr>
              <a:t>GitHub</a:t>
            </a:r>
            <a:r>
              <a:rPr lang="ru-RU" sz="1600" i="1" dirty="0" smtClean="0">
                <a:hlinkClick r:id="rId3"/>
              </a:rPr>
              <a:t> в обучении студентов</a:t>
            </a:r>
            <a:r>
              <a:rPr lang="ru-RU" sz="1600" i="1" dirty="0" smtClean="0"/>
              <a:t> - </a:t>
            </a:r>
            <a:r>
              <a:rPr lang="ru-RU" sz="1600" i="1" dirty="0" smtClean="0">
                <a:hlinkClick r:id="rId3"/>
              </a:rPr>
              <a:t>https://habr.com/ru/post/533940/</a:t>
            </a:r>
            <a:r>
              <a:rPr lang="ru-RU" sz="1600" i="1" dirty="0" smtClean="0"/>
              <a:t> </a:t>
            </a:r>
            <a:endParaRPr lang="ru-RU" sz="1600" dirty="0" smtClean="0"/>
          </a:p>
          <a:p>
            <a:r>
              <a:rPr lang="ru-RU" sz="1600" i="1" dirty="0" smtClean="0"/>
              <a:t>- </a:t>
            </a:r>
            <a:r>
              <a:rPr lang="ru-RU" sz="1600" i="1" dirty="0" smtClean="0">
                <a:hlinkClick r:id="rId4"/>
              </a:rPr>
              <a:t>Вариант с </a:t>
            </a:r>
            <a:r>
              <a:rPr lang="ru-RU" sz="1600" i="1" dirty="0" err="1" smtClean="0">
                <a:hlinkClick r:id="rId4"/>
              </a:rPr>
              <a:t>форками</a:t>
            </a:r>
            <a:r>
              <a:rPr lang="ru-RU" sz="1600" i="1" dirty="0" smtClean="0"/>
              <a:t> - </a:t>
            </a:r>
            <a:r>
              <a:rPr lang="ru-RU" sz="1600" i="1" dirty="0" smtClean="0">
                <a:hlinkClick r:id="rId4"/>
              </a:rPr>
              <a:t>https://habr.com/ru/post/534198/</a:t>
            </a:r>
            <a:r>
              <a:rPr lang="ru-RU" sz="1600" i="1" dirty="0" smtClean="0"/>
              <a:t> </a:t>
            </a:r>
            <a:endParaRPr lang="ru-RU" sz="1600" dirty="0" smtClean="0"/>
          </a:p>
          <a:p>
            <a:r>
              <a:rPr lang="ru-RU" sz="1600" i="1" dirty="0" smtClean="0"/>
              <a:t>- </a:t>
            </a:r>
            <a:r>
              <a:rPr lang="ru-RU" sz="1600" i="1" dirty="0" smtClean="0">
                <a:hlinkClick r:id="rId5"/>
              </a:rPr>
              <a:t>Вариант командной работы</a:t>
            </a:r>
            <a:r>
              <a:rPr lang="ru-RU" sz="1600" i="1" dirty="0" smtClean="0"/>
              <a:t> - </a:t>
            </a:r>
            <a:r>
              <a:rPr lang="ru-RU" sz="1600" i="1" dirty="0" smtClean="0">
                <a:hlinkClick r:id="rId5"/>
              </a:rPr>
              <a:t>https://habr.com/ru/post/534292/</a:t>
            </a:r>
            <a:r>
              <a:rPr lang="ru-RU" sz="1600" i="1" dirty="0" smtClean="0"/>
              <a:t> </a:t>
            </a:r>
            <a:endParaRPr lang="ru-RU" sz="1600" dirty="0" smtClean="0"/>
          </a:p>
          <a:p>
            <a:r>
              <a:rPr lang="ru-RU" sz="1600" i="1" dirty="0" smtClean="0"/>
              <a:t>- </a:t>
            </a:r>
            <a:r>
              <a:rPr lang="ru-RU" sz="1600" i="1" dirty="0" smtClean="0">
                <a:hlinkClick r:id="rId6"/>
              </a:rPr>
              <a:t>Вариант командной работы с несколькими </a:t>
            </a:r>
            <a:r>
              <a:rPr lang="ru-RU" sz="1600" i="1" dirty="0" err="1" smtClean="0">
                <a:hlinkClick r:id="rId6"/>
              </a:rPr>
              <a:t>репозиториями</a:t>
            </a:r>
            <a:r>
              <a:rPr lang="ru-RU" sz="1600" i="1" dirty="0" smtClean="0"/>
              <a:t> - </a:t>
            </a:r>
            <a:r>
              <a:rPr lang="ru-RU" sz="1600" i="1" dirty="0" smtClean="0">
                <a:hlinkClick r:id="rId6"/>
              </a:rPr>
              <a:t>https://habr.com/ru/post/536590/</a:t>
            </a:r>
            <a:r>
              <a:rPr lang="ru-RU" sz="1600" i="1" dirty="0" smtClean="0"/>
              <a:t>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Обычно в преподавательской практике используют </a:t>
            </a:r>
            <a:r>
              <a:rPr lang="ru-RU" sz="1600" dirty="0" err="1" smtClean="0"/>
              <a:t>GitHub</a:t>
            </a:r>
            <a:r>
              <a:rPr lang="ru-RU" sz="1600" dirty="0" smtClean="0"/>
              <a:t>...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3899" y="3025043"/>
            <a:ext cx="51672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Плюсы: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Более приближенный к реальности вариант </a:t>
            </a:r>
            <a:r>
              <a:rPr lang="ru-RU" sz="1400" dirty="0" smtClean="0"/>
              <a:t>моделирования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Можно </a:t>
            </a:r>
            <a:r>
              <a:rPr lang="ru-RU" sz="1400" dirty="0"/>
              <a:t>назначать студентов в качестве </a:t>
            </a:r>
            <a:r>
              <a:rPr lang="ru-RU" sz="1400" dirty="0" err="1"/>
              <a:t>ревьюеров</a:t>
            </a:r>
            <a:r>
              <a:rPr lang="ru-RU" sz="1400" dirty="0"/>
              <a:t> </a:t>
            </a:r>
            <a:r>
              <a:rPr lang="ru-RU" sz="1400" dirty="0" smtClean="0"/>
              <a:t>. </a:t>
            </a:r>
            <a:r>
              <a:rPr lang="ru-RU" sz="1400" dirty="0"/>
              <a:t>Даже преподавательского. </a:t>
            </a:r>
            <a:r>
              <a:rPr lang="ru-RU" sz="1400" dirty="0" smtClean="0"/>
              <a:t>Можно делать </a:t>
            </a:r>
            <a:r>
              <a:rPr lang="ru-RU" sz="1400" dirty="0"/>
              <a:t>в </a:t>
            </a:r>
            <a:r>
              <a:rPr lang="ru-RU" sz="1400" dirty="0" smtClean="0"/>
              <a:t>заданиях специальные </a:t>
            </a:r>
            <a:r>
              <a:rPr lang="ru-RU" sz="1400" dirty="0"/>
              <a:t>ошибки как явные, так и неявные, чтобы студенты их находили и </a:t>
            </a:r>
            <a:r>
              <a:rPr lang="ru-RU" sz="1400" dirty="0" smtClean="0"/>
              <a:t>исправляли.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Каждая </a:t>
            </a:r>
            <a:r>
              <a:rPr lang="ru-RU" sz="1400" dirty="0"/>
              <a:t>команда работает над своим </a:t>
            </a:r>
            <a:r>
              <a:rPr lang="ru-RU" sz="1400" dirty="0" err="1" smtClean="0"/>
              <a:t>подпроектом</a:t>
            </a:r>
            <a:endParaRPr lang="ru-RU" sz="1400" dirty="0" smtClean="0"/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Студенты </a:t>
            </a:r>
            <a:r>
              <a:rPr lang="ru-RU" sz="1400" dirty="0"/>
              <a:t>пробуют </a:t>
            </a:r>
            <a:r>
              <a:rPr lang="ru-RU" sz="1400" dirty="0" err="1"/>
              <a:t>межкомандное</a:t>
            </a:r>
            <a:r>
              <a:rPr lang="ru-RU" sz="1400" dirty="0"/>
              <a:t> взаимодействие при разработке одного большого проекта.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2425" y="3148153"/>
            <a:ext cx="51672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Минусы: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Нужно создавать отдельный аккаунт для </a:t>
            </a:r>
            <a:r>
              <a:rPr lang="ru-RU" sz="1400" dirty="0" smtClean="0"/>
              <a:t>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Нужно </a:t>
            </a:r>
            <a:r>
              <a:rPr lang="ru-RU" sz="1400" dirty="0"/>
              <a:t>объяснить как работать с ветками и следить, чтобы пушили в нужную </a:t>
            </a:r>
            <a:r>
              <a:rPr lang="ru-RU" sz="1400" dirty="0" smtClean="0"/>
              <a:t>ветку.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Нужно </a:t>
            </a:r>
            <a:r>
              <a:rPr lang="ru-RU" sz="1400" dirty="0"/>
              <a:t>объяснять что такое релиз, как происходит </a:t>
            </a:r>
            <a:r>
              <a:rPr lang="ru-RU" sz="1400" dirty="0" err="1" smtClean="0"/>
              <a:t>версионирование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Нужно </a:t>
            </a:r>
            <a:r>
              <a:rPr lang="ru-RU" sz="1400" dirty="0"/>
              <a:t>объяснять как пишется и для чего нужна техдокументация.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538" y="5486273"/>
            <a:ext cx="5739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Какие можно внести дополнения: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 можно связать </a:t>
            </a:r>
            <a:r>
              <a:rPr lang="ru-RU" sz="1400" dirty="0" err="1"/>
              <a:t>репозиторий</a:t>
            </a:r>
            <a:r>
              <a:rPr lang="ru-RU" sz="1400" dirty="0"/>
              <a:t> с </a:t>
            </a:r>
            <a:r>
              <a:rPr lang="ru-RU" sz="1400" dirty="0" err="1"/>
              <a:t>Kanban</a:t>
            </a:r>
            <a:r>
              <a:rPr lang="ru-RU" sz="1400" dirty="0"/>
              <a:t>- или </a:t>
            </a:r>
            <a:r>
              <a:rPr lang="ru-RU" sz="1400" dirty="0" err="1"/>
              <a:t>Scrum</a:t>
            </a:r>
            <a:r>
              <a:rPr lang="ru-RU" sz="1400" dirty="0"/>
              <a:t>-сервисом, чтобы выдача заданий фиксировалась в карточках на </a:t>
            </a:r>
            <a:r>
              <a:rPr lang="ru-RU" sz="1400" dirty="0" smtClean="0"/>
              <a:t>досках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создавать </a:t>
            </a:r>
            <a:r>
              <a:rPr lang="ru-RU" sz="1400" dirty="0"/>
              <a:t>не отдельные </a:t>
            </a:r>
            <a:r>
              <a:rPr lang="ru-RU" sz="1400" dirty="0" err="1"/>
              <a:t>репозитории</a:t>
            </a:r>
            <a:r>
              <a:rPr lang="ru-RU" sz="1400" dirty="0"/>
              <a:t> для каждого </a:t>
            </a:r>
            <a:r>
              <a:rPr lang="ru-RU" sz="1400" dirty="0" err="1"/>
              <a:t>подпроекта</a:t>
            </a:r>
            <a:r>
              <a:rPr lang="ru-RU" sz="1400" dirty="0"/>
              <a:t>, а использовать </a:t>
            </a:r>
            <a:r>
              <a:rPr lang="ru-RU" sz="1400" dirty="0" err="1"/>
              <a:t>git</a:t>
            </a:r>
            <a:r>
              <a:rPr lang="ru-RU" sz="1400" dirty="0"/>
              <a:t> </a:t>
            </a:r>
            <a:r>
              <a:rPr lang="ru-RU" sz="1400" dirty="0" err="1"/>
              <a:t>submodules</a:t>
            </a:r>
            <a:endParaRPr lang="ru-RU" sz="1400" dirty="0"/>
          </a:p>
        </p:txBody>
      </p:sp>
      <p:pic>
        <p:nvPicPr>
          <p:cNvPr id="4098" name="Picture 2" descr="C:\Users\pukazov_yag\Downloads\scale_240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1"/>
          <a:stretch/>
        </p:blipFill>
        <p:spPr bwMode="auto">
          <a:xfrm>
            <a:off x="5930660" y="667137"/>
            <a:ext cx="5548832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37F0A-FD52-494B-9787-D33921FF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366323"/>
            <a:ext cx="5483191" cy="621102"/>
          </a:xfrm>
        </p:spPr>
        <p:txBody>
          <a:bodyPr>
            <a:noAutofit/>
          </a:bodyPr>
          <a:lstStyle/>
          <a:p>
            <a:r>
              <a:rPr lang="en-US" dirty="0" err="1"/>
              <a:t>GitCAD</a:t>
            </a:r>
            <a:r>
              <a:rPr lang="en-US" dirty="0"/>
              <a:t> —</a:t>
            </a:r>
            <a:r>
              <a:rPr lang="ru-RU" dirty="0"/>
              <a:t> Инженерный </a:t>
            </a:r>
            <a:r>
              <a:rPr lang="en-US" dirty="0"/>
              <a:t>GitHub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5039FA-BCFE-4618-BCF9-80CC11BD00E7}"/>
              </a:ext>
            </a:extLst>
          </p:cNvPr>
          <p:cNvSpPr txBox="1"/>
          <p:nvPr/>
        </p:nvSpPr>
        <p:spPr>
          <a:xfrm>
            <a:off x="311285" y="987425"/>
            <a:ext cx="764209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Инженерная сфера деятельности очень консервативна, </a:t>
            </a:r>
            <a:br>
              <a:rPr lang="ru-RU" sz="1600" dirty="0"/>
            </a:br>
            <a:r>
              <a:rPr lang="ru-RU" sz="1600" dirty="0"/>
              <a:t>большинство существующих технических решений и технологий были придуманы еще в начале </a:t>
            </a:r>
            <a:r>
              <a:rPr lang="en-US" sz="1600" dirty="0"/>
              <a:t>XX</a:t>
            </a:r>
            <a:r>
              <a:rPr lang="ru-RU" sz="1600" dirty="0"/>
              <a:t>-го века. Во времена, когда информация не могла быстро передаваться из точки А в точку Б. В частности инженер-конструктор из Москвы, не мог просто написать инженеру-конструктору из Владивостока, а тем более отправить ему свой чертеж или 3</a:t>
            </a:r>
            <a:r>
              <a:rPr lang="en-US" sz="1600" dirty="0"/>
              <a:t>D-</a:t>
            </a:r>
            <a:r>
              <a:rPr lang="ru-RU" sz="1600" dirty="0"/>
              <a:t>модель и получить  моментально ответ (или не получить, все зависит от времени суток 😉)</a:t>
            </a:r>
          </a:p>
          <a:p>
            <a:endParaRPr lang="ru-RU" sz="1600" dirty="0"/>
          </a:p>
          <a:p>
            <a:r>
              <a:rPr lang="ru-RU" sz="1600" dirty="0"/>
              <a:t>Но мир не стоит на месте. И уже сейчас разработка большинства </a:t>
            </a:r>
            <a:r>
              <a:rPr lang="en-US" sz="1600" dirty="0"/>
              <a:t>IT</a:t>
            </a:r>
            <a:r>
              <a:rPr lang="ru-RU" sz="1600" dirty="0"/>
              <a:t>-продуктов ведется распределёнными командами, которые могут находится на разных концах света. Почему тогда до сих пор инженеры не могут также эффективно создавать самолеты, пароходы, и космические корабли?</a:t>
            </a:r>
          </a:p>
          <a:p>
            <a:endParaRPr lang="ru-RU" sz="1600" dirty="0"/>
          </a:p>
          <a:p>
            <a:r>
              <a:rPr lang="ru-RU" sz="2400" b="1" dirty="0"/>
              <a:t>Чем создание мобильного приложения или интернет-сервиса отличается от создания квадроцикла или самолета?  Ничем!</a:t>
            </a:r>
          </a:p>
          <a:p>
            <a:endParaRPr lang="ru-RU" sz="1600" b="1" dirty="0"/>
          </a:p>
          <a:p>
            <a:r>
              <a:rPr lang="ru-RU" sz="1600" dirty="0"/>
              <a:t>Что у программистов, что у</a:t>
            </a:r>
            <a:r>
              <a:rPr lang="en-US" sz="1600" dirty="0"/>
              <a:t> </a:t>
            </a:r>
            <a:r>
              <a:rPr lang="ru-RU" sz="1600" dirty="0"/>
              <a:t>инженеров процесс создания продукта проходит одни и те же этапы. Только программисты умеют работать эффективно, и контролировать процесс.. А инженеры до сих пор не научились) Но </a:t>
            </a:r>
            <a:r>
              <a:rPr lang="en-US" sz="1600" dirty="0"/>
              <a:t>Git </a:t>
            </a:r>
            <a:r>
              <a:rPr lang="ru-RU" sz="1600" dirty="0"/>
              <a:t>может это исправить! И тогда мы все сможем пить смузи на Бали, а заводы в Рыбинске будут делать то что мы спроектировали сидя под пальмой </a:t>
            </a:r>
            <a:r>
              <a:rPr lang="ru-RU" sz="1600" dirty="0">
                <a:sym typeface="Wingdings" panose="05000000000000000000" pitchFamily="2" charset="2"/>
              </a:rPr>
              <a:t></a:t>
            </a:r>
            <a:endParaRPr lang="ru-RU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009419F-B45E-40F7-9D43-2E85CD891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68" y="567619"/>
            <a:ext cx="3302659" cy="31128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9ED689-F3E8-41AB-890D-D11522F7E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80" y="3680470"/>
            <a:ext cx="2657436" cy="27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27BA86-93AB-40BF-ACB7-8D9112DF1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7558" cy="2894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B4DFF21-B792-4E80-9315-84C9F763E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" y="2690336"/>
            <a:ext cx="2974046" cy="14521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BBDD838-C50E-4DFA-A83C-50A9F5C8E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039"/>
            <a:ext cx="3142034" cy="691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1B81D3-74BC-4CCC-8F87-C52535013AAC}"/>
              </a:ext>
            </a:extLst>
          </p:cNvPr>
          <p:cNvSpPr txBox="1"/>
          <p:nvPr/>
        </p:nvSpPr>
        <p:spPr>
          <a:xfrm>
            <a:off x="3142034" y="463599"/>
            <a:ext cx="8424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err="1">
                <a:effectLst/>
                <a:latin typeface="Arial" panose="020B0604020202020204" pitchFamily="34" charset="0"/>
              </a:rPr>
              <a:t>GitHub</a:t>
            </a:r>
            <a:r>
              <a:rPr lang="ru-RU" b="0" i="0" dirty="0">
                <a:effectLst/>
                <a:latin typeface="Arial" panose="020B0604020202020204" pitchFamily="34" charset="0"/>
              </a:rPr>
              <a:t> — </a:t>
            </a:r>
            <a:r>
              <a:rPr lang="ru-RU" b="1" i="0" dirty="0">
                <a:effectLst/>
                <a:latin typeface="Arial" panose="020B0604020202020204" pitchFamily="34" charset="0"/>
              </a:rPr>
              <a:t>веб-сервис, который основан на системе </a:t>
            </a:r>
            <a:r>
              <a:rPr lang="ru-RU" b="1" i="0" dirty="0" err="1">
                <a:effectLst/>
                <a:latin typeface="Arial" panose="020B0604020202020204" pitchFamily="34" charset="0"/>
              </a:rPr>
              <a:t>Git</a:t>
            </a:r>
            <a:r>
              <a:rPr lang="ru-RU" b="0" i="0" dirty="0">
                <a:effectLst/>
                <a:latin typeface="Arial" panose="020B0604020202020204" pitchFamily="34" charset="0"/>
              </a:rPr>
              <a:t>. Это такая социальная сеть для разработчиков, которая помогает удобно вести коллективную разработку IT-проектов. Здесь можно публиковать и редактировать свой код, комментировать чужие наработки, следить за новостями других пользователей.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A809FE-F393-489F-9703-ADAD6AD3DBE1}"/>
              </a:ext>
            </a:extLst>
          </p:cNvPr>
          <p:cNvSpPr txBox="1"/>
          <p:nvPr/>
        </p:nvSpPr>
        <p:spPr>
          <a:xfrm>
            <a:off x="3142034" y="2690336"/>
            <a:ext cx="851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GrabCAD</a:t>
            </a:r>
            <a:r>
              <a:rPr lang="ru-RU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хотел стать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GitHub</a:t>
            </a:r>
            <a:r>
              <a:rPr lang="ru-RU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для инженеров-конструкторов. И на первый взгляд, это казалось возможным. Однако после покупки данного стартапа</a:t>
            </a:r>
            <a:r>
              <a:rPr lang="ru-RU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компанией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Stratasys</a:t>
            </a:r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, которая является </a:t>
            </a:r>
            <a:r>
              <a:rPr lang="ru-RU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производителем 3D-принтеров, концепция и философия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GrabCAD</a:t>
            </a:r>
            <a:r>
              <a:rPr lang="ru-RU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существенно сместилась в область аддитивных технологий и 3D-печати. Сегодня это просто огромная открытая библиотека 3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ru-RU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моделей различных пользователей.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07F663-C4A5-4CF0-B1B0-531097ED4B94}"/>
              </a:ext>
            </a:extLst>
          </p:cNvPr>
          <p:cNvSpPr txBox="1"/>
          <p:nvPr/>
        </p:nvSpPr>
        <p:spPr>
          <a:xfrm>
            <a:off x="3142033" y="4773352"/>
            <a:ext cx="8424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</a:t>
            </a:r>
            <a:r>
              <a:rPr lang="en-US" dirty="0">
                <a:latin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</a:rPr>
              <a:t>МАСШТАБЕ</a:t>
            </a:r>
            <a:r>
              <a:rPr lang="ru-RU" b="0" i="0" dirty="0">
                <a:effectLst/>
                <a:latin typeface="Arial" panose="020B0604020202020204" pitchFamily="34" charset="0"/>
              </a:rPr>
              <a:t> — это Российский аналог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GrabCAD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b="0" i="0" dirty="0">
                <a:effectLst/>
                <a:latin typeface="Arial" panose="020B0604020202020204" pitchFamily="34" charset="0"/>
              </a:rPr>
              <a:t>инженерный портал для тех инженеров, которые ценят свое время и готовы делиться чертежами. Это проект, на котором собрана огромная библиотека чертежей и 3D-моделей, выполненных в различных программах. Чертежи и 3D-модели добавляют туда сами пользователи.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C9E5A5B-3A01-4B36-A164-939455086966}"/>
              </a:ext>
            </a:extLst>
          </p:cNvPr>
          <p:cNvGrpSpPr/>
          <p:nvPr/>
        </p:nvGrpSpPr>
        <p:grpSpPr>
          <a:xfrm>
            <a:off x="2146570" y="2587558"/>
            <a:ext cx="7898860" cy="1682884"/>
            <a:chOff x="1456058" y="310618"/>
            <a:chExt cx="9747115" cy="1889837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8C130CBF-076E-4EE3-BC09-703D35157413}"/>
                </a:ext>
              </a:extLst>
            </p:cNvPr>
            <p:cNvSpPr/>
            <p:nvPr/>
          </p:nvSpPr>
          <p:spPr>
            <a:xfrm>
              <a:off x="1456058" y="310618"/>
              <a:ext cx="9747115" cy="188983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9BBDD838-C50E-4DFA-A83C-50A9F5C8E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769" y="953635"/>
              <a:ext cx="2920678" cy="643206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D24EA5A-CF51-4F1E-A066-267E83561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2"/>
            <a:stretch/>
          </p:blipFill>
          <p:spPr>
            <a:xfrm>
              <a:off x="5187833" y="496111"/>
              <a:ext cx="1653455" cy="1372936"/>
            </a:xfrm>
            <a:prstGeom prst="rect">
              <a:avLst/>
            </a:prstGeom>
          </p:spPr>
        </p:pic>
        <p:sp>
          <p:nvSpPr>
            <p:cNvPr id="7" name="Знак ''плюс'' 6">
              <a:extLst>
                <a:ext uri="{FF2B5EF4-FFF2-40B4-BE49-F238E27FC236}">
                  <a16:creationId xmlns:a16="http://schemas.microsoft.com/office/drawing/2014/main" xmlns="" id="{8C7F6C64-FFCA-4D80-A7A8-DD6291E170F4}"/>
                </a:ext>
              </a:extLst>
            </p:cNvPr>
            <p:cNvSpPr/>
            <p:nvPr/>
          </p:nvSpPr>
          <p:spPr>
            <a:xfrm>
              <a:off x="4819780" y="1089832"/>
              <a:ext cx="367434" cy="400651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 8">
              <a:extLst>
                <a:ext uri="{FF2B5EF4-FFF2-40B4-BE49-F238E27FC236}">
                  <a16:creationId xmlns:a16="http://schemas.microsoft.com/office/drawing/2014/main" xmlns="" id="{0CA8C8D0-AA9F-436C-9650-7561B519BD0D}"/>
                </a:ext>
              </a:extLst>
            </p:cNvPr>
            <p:cNvSpPr/>
            <p:nvPr/>
          </p:nvSpPr>
          <p:spPr>
            <a:xfrm>
              <a:off x="6805468" y="1089833"/>
              <a:ext cx="369657" cy="414947"/>
            </a:xfrm>
            <a:prstGeom prst="mathEqua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8DB3ADDE-6F0B-4702-8858-FC7A94A75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9" t="23316" b="24733"/>
            <a:stretch/>
          </p:blipFill>
          <p:spPr>
            <a:xfrm>
              <a:off x="7354674" y="924806"/>
              <a:ext cx="897643" cy="66138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B3794B7E-62A6-4D7B-ADEB-F82450AE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317" y="388343"/>
              <a:ext cx="1653455" cy="1734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43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37F0A-FD52-494B-9787-D33921FF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543463"/>
          </a:xfrm>
        </p:spPr>
        <p:txBody>
          <a:bodyPr>
            <a:normAutofit/>
          </a:bodyPr>
          <a:lstStyle/>
          <a:p>
            <a:r>
              <a:rPr lang="ru-RU" dirty="0"/>
              <a:t>Что такое </a:t>
            </a:r>
            <a:r>
              <a:rPr lang="en-US" dirty="0"/>
              <a:t>Git?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0" t="21702" r="6617" b="6030"/>
          <a:stretch/>
        </p:blipFill>
        <p:spPr>
          <a:xfrm>
            <a:off x="5917720" y="542859"/>
            <a:ext cx="5667556" cy="572659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3BF655-0120-41B3-A26A-D05B33923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909" y="953218"/>
            <a:ext cx="3932237" cy="5438955"/>
          </a:xfrm>
        </p:spPr>
        <p:txBody>
          <a:bodyPr/>
          <a:lstStyle/>
          <a:p>
            <a:r>
              <a:rPr lang="ru-RU" b="1" dirty="0" err="1"/>
              <a:t>Git</a:t>
            </a:r>
            <a:r>
              <a:rPr lang="ru-RU" dirty="0"/>
              <a:t> (произносится «гит») — это распределённая система управления версиями. Проект был создан </a:t>
            </a:r>
            <a:r>
              <a:rPr lang="ru-RU" dirty="0" err="1"/>
              <a:t>Линусом</a:t>
            </a:r>
            <a:r>
              <a:rPr lang="ru-RU" dirty="0"/>
              <a:t> </a:t>
            </a:r>
            <a:r>
              <a:rPr lang="ru-RU" dirty="0" err="1"/>
              <a:t>Торвальдсом</a:t>
            </a:r>
            <a:r>
              <a:rPr lang="ru-RU" dirty="0"/>
              <a:t> для управления разработкой </a:t>
            </a:r>
            <a:r>
              <a:rPr lang="en-US" dirty="0"/>
              <a:t> </a:t>
            </a:r>
            <a:r>
              <a:rPr lang="ru-RU" dirty="0"/>
              <a:t>ядра </a:t>
            </a:r>
            <a:r>
              <a:rPr lang="en-US" dirty="0"/>
              <a:t>Linux</a:t>
            </a:r>
            <a:r>
              <a:rPr lang="ru-RU" dirty="0"/>
              <a:t>, первая версия выпущена 7 апреля 2005 года. На сегодняшний день его поддерживает</a:t>
            </a:r>
            <a:r>
              <a:rPr lang="en-US" dirty="0"/>
              <a:t> </a:t>
            </a:r>
            <a:r>
              <a:rPr lang="ru-RU" dirty="0" err="1"/>
              <a:t>Джунио</a:t>
            </a:r>
            <a:r>
              <a:rPr lang="ru-RU" dirty="0"/>
              <a:t> </a:t>
            </a:r>
            <a:r>
              <a:rPr lang="ru-RU" dirty="0" err="1"/>
              <a:t>Хамано</a:t>
            </a:r>
            <a:r>
              <a:rPr lang="ru-RU" dirty="0"/>
              <a:t>.</a:t>
            </a:r>
          </a:p>
        </p:txBody>
      </p:sp>
      <p:pic>
        <p:nvPicPr>
          <p:cNvPr id="1027" name="Picture 3" descr="C:\Users\pukazov_yag\Downloads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18" y="2829028"/>
            <a:ext cx="2114270" cy="26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kazov_yag\Downloads\LinuxCon_Europe_Linus_Torvalds_03_(cropped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4" y="2829029"/>
            <a:ext cx="1900623" cy="26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26218" y="5481456"/>
            <a:ext cx="13586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/>
              <a:t>Джунио</a:t>
            </a:r>
            <a:r>
              <a:rPr lang="ru-RU" sz="1100" dirty="0"/>
              <a:t> </a:t>
            </a:r>
            <a:r>
              <a:rPr lang="ru-RU" sz="1100" dirty="0" err="1"/>
              <a:t>Хамано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5594" y="5470457"/>
            <a:ext cx="13586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/>
              <a:t>Линус</a:t>
            </a:r>
            <a:r>
              <a:rPr lang="ru-RU" sz="1100" dirty="0"/>
              <a:t> </a:t>
            </a:r>
            <a:r>
              <a:rPr lang="ru-RU" sz="1100" dirty="0" err="1"/>
              <a:t>Торвальдс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704824" y="5746229"/>
            <a:ext cx="462459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Немного истории</a:t>
            </a:r>
          </a:p>
          <a:p>
            <a:r>
              <a:rPr lang="ru-RU" sz="1200" i="1" dirty="0"/>
              <a:t>3 апреля 2005 года: начало разработки</a:t>
            </a:r>
          </a:p>
          <a:p>
            <a:r>
              <a:rPr lang="ru-RU" sz="1200" i="1" dirty="0"/>
              <a:t>6 апреля 2005: первый релиз</a:t>
            </a:r>
          </a:p>
          <a:p>
            <a:r>
              <a:rPr lang="ru-RU" sz="1200" i="1" dirty="0"/>
              <a:t>7 апреля 2005: разработка </a:t>
            </a:r>
            <a:r>
              <a:rPr lang="ru-RU" sz="1200" i="1" dirty="0" err="1"/>
              <a:t>git</a:t>
            </a:r>
            <a:r>
              <a:rPr lang="ru-RU" sz="1200" i="1" dirty="0"/>
              <a:t> осуществляется самостоятельно.</a:t>
            </a:r>
          </a:p>
          <a:p>
            <a:r>
              <a:rPr lang="ru-RU" sz="1200" i="1" dirty="0"/>
              <a:t>26 июля 2005: </a:t>
            </a:r>
            <a:r>
              <a:rPr lang="ru-RU" sz="1200" i="1" dirty="0" err="1"/>
              <a:t>Джунио</a:t>
            </a:r>
            <a:r>
              <a:rPr lang="ru-RU" sz="1200" i="1" dirty="0"/>
              <a:t> </a:t>
            </a:r>
            <a:r>
              <a:rPr lang="ru-RU" sz="1200" i="1" dirty="0" err="1"/>
              <a:t>Хамано</a:t>
            </a:r>
            <a:r>
              <a:rPr lang="ru-RU" sz="1200" i="1" dirty="0"/>
              <a:t> назначен новым сопровождающим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51229" y="51759"/>
            <a:ext cx="2777708" cy="15958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Если по-русски, то это программа, которая позволяет  фиксировать и отслеживать все изменения в каком либо проекте на компьютере.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При чем не важно, что это: С-код, чертежи КОМПАС-3D или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модели </a:t>
            </a:r>
            <a:r>
              <a:rPr lang="ru-RU" sz="1200" dirty="0" err="1">
                <a:solidFill>
                  <a:schemeClr val="tx1"/>
                </a:solidFill>
              </a:rPr>
              <a:t>Simulink</a:t>
            </a:r>
            <a:r>
              <a:rPr lang="ru-RU" sz="1200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40084" y="6124755"/>
            <a:ext cx="5796950" cy="6860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1"/>
                </a:solidFill>
              </a:rPr>
              <a:t>GIT: </a:t>
            </a:r>
          </a:p>
          <a:p>
            <a:r>
              <a:rPr lang="en-US" sz="1050" dirty="0">
                <a:solidFill>
                  <a:schemeClr val="tx1"/>
                </a:solidFill>
              </a:rPr>
              <a:t>—  "global information tracker": you're in a good mood, and it actually works for you. Angels sing, and a light suddenly fills the room. </a:t>
            </a:r>
          </a:p>
          <a:p>
            <a:r>
              <a:rPr lang="en-US" sz="1050" dirty="0">
                <a:solidFill>
                  <a:schemeClr val="tx1"/>
                </a:solidFill>
              </a:rPr>
              <a:t>—  "goddamn idiotic truckload of </a:t>
            </a:r>
            <a:r>
              <a:rPr lang="en-US" sz="1050" dirty="0" err="1">
                <a:solidFill>
                  <a:schemeClr val="tx1"/>
                </a:solidFill>
              </a:rPr>
              <a:t>sh</a:t>
            </a:r>
            <a:r>
              <a:rPr lang="en-US" sz="1050" dirty="0">
                <a:solidFill>
                  <a:schemeClr val="tx1"/>
                </a:solidFill>
              </a:rPr>
              <a:t>*t": when it breaks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8549EF-F8DE-45E1-BD83-E97BAFC9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20598EDA-D470-4C81-9259-2138BB975D89}"/>
              </a:ext>
            </a:extLst>
          </p:cNvPr>
          <p:cNvGrpSpPr/>
          <p:nvPr/>
        </p:nvGrpSpPr>
        <p:grpSpPr>
          <a:xfrm>
            <a:off x="1021404" y="0"/>
            <a:ext cx="9738803" cy="6858000"/>
            <a:chOff x="996048" y="642026"/>
            <a:chExt cx="8682904" cy="621597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CE7138FC-2E35-44EF-B857-F1D9C2846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169" t="4255" r="20612" b="5107"/>
            <a:stretch/>
          </p:blipFill>
          <p:spPr>
            <a:xfrm>
              <a:off x="996048" y="642026"/>
              <a:ext cx="8682904" cy="621597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928CED66-EE23-40E8-ACD6-B7490394D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13" t="46099" r="32021" b="40567"/>
            <a:stretch/>
          </p:blipFill>
          <p:spPr>
            <a:xfrm>
              <a:off x="4517946" y="4922195"/>
              <a:ext cx="3156107" cy="67120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61003ACF-5035-4141-B2CA-E3E50138F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713" t="46099" r="32021" b="45369"/>
            <a:stretch/>
          </p:blipFill>
          <p:spPr>
            <a:xfrm>
              <a:off x="4537401" y="5647096"/>
              <a:ext cx="3156107" cy="42947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53F4E88D-DC86-4397-ACA3-05072B3C0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925" t="42961" r="20869" b="43705"/>
            <a:stretch/>
          </p:blipFill>
          <p:spPr>
            <a:xfrm>
              <a:off x="8181231" y="4975887"/>
              <a:ext cx="1497721" cy="110068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FAC8E2FF-A7D0-4E11-93A7-E665DBB5D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718" t="32597" r="70263" b="61992"/>
            <a:stretch/>
          </p:blipFill>
          <p:spPr>
            <a:xfrm>
              <a:off x="2086063" y="4178029"/>
              <a:ext cx="1791633" cy="27237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1FE08699-A74A-4D9C-B2D3-0235DB164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657" t="40027" r="32022" b="54834"/>
            <a:stretch/>
          </p:blipFill>
          <p:spPr>
            <a:xfrm>
              <a:off x="2086063" y="4544872"/>
              <a:ext cx="5219440" cy="258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60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C9E5A5B-3A01-4B36-A164-939455086966}"/>
              </a:ext>
            </a:extLst>
          </p:cNvPr>
          <p:cNvGrpSpPr/>
          <p:nvPr/>
        </p:nvGrpSpPr>
        <p:grpSpPr>
          <a:xfrm>
            <a:off x="2146570" y="233464"/>
            <a:ext cx="7898860" cy="1682884"/>
            <a:chOff x="1456058" y="310618"/>
            <a:chExt cx="9747115" cy="1889837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8C130CBF-076E-4EE3-BC09-703D35157413}"/>
                </a:ext>
              </a:extLst>
            </p:cNvPr>
            <p:cNvSpPr/>
            <p:nvPr/>
          </p:nvSpPr>
          <p:spPr>
            <a:xfrm>
              <a:off x="1456058" y="310618"/>
              <a:ext cx="9747115" cy="188983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9BBDD838-C50E-4DFA-A83C-50A9F5C8E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769" y="953635"/>
              <a:ext cx="2920678" cy="643206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8D24EA5A-CF51-4F1E-A066-267E83561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2"/>
            <a:stretch/>
          </p:blipFill>
          <p:spPr>
            <a:xfrm>
              <a:off x="5187833" y="496111"/>
              <a:ext cx="1653455" cy="1372936"/>
            </a:xfrm>
            <a:prstGeom prst="rect">
              <a:avLst/>
            </a:prstGeom>
          </p:spPr>
        </p:pic>
        <p:sp>
          <p:nvSpPr>
            <p:cNvPr id="7" name="Знак ''плюс'' 6">
              <a:extLst>
                <a:ext uri="{FF2B5EF4-FFF2-40B4-BE49-F238E27FC236}">
                  <a16:creationId xmlns:a16="http://schemas.microsoft.com/office/drawing/2014/main" xmlns="" id="{8C7F6C64-FFCA-4D80-A7A8-DD6291E170F4}"/>
                </a:ext>
              </a:extLst>
            </p:cNvPr>
            <p:cNvSpPr/>
            <p:nvPr/>
          </p:nvSpPr>
          <p:spPr>
            <a:xfrm>
              <a:off x="4819780" y="1089832"/>
              <a:ext cx="367434" cy="400651"/>
            </a:xfrm>
            <a:prstGeom prst="mathPl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 8">
              <a:extLst>
                <a:ext uri="{FF2B5EF4-FFF2-40B4-BE49-F238E27FC236}">
                  <a16:creationId xmlns:a16="http://schemas.microsoft.com/office/drawing/2014/main" xmlns="" id="{0CA8C8D0-AA9F-436C-9650-7561B519BD0D}"/>
                </a:ext>
              </a:extLst>
            </p:cNvPr>
            <p:cNvSpPr/>
            <p:nvPr/>
          </p:nvSpPr>
          <p:spPr>
            <a:xfrm>
              <a:off x="6805468" y="1089833"/>
              <a:ext cx="369657" cy="414947"/>
            </a:xfrm>
            <a:prstGeom prst="mathEqua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8DB3ADDE-6F0B-4702-8858-FC7A94A75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9" t="23316" b="24733"/>
            <a:stretch/>
          </p:blipFill>
          <p:spPr>
            <a:xfrm>
              <a:off x="7354674" y="924806"/>
              <a:ext cx="897643" cy="66138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B3794B7E-62A6-4D7B-ADEB-F82450AE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317" y="388343"/>
              <a:ext cx="1653455" cy="173430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63C1FA-9F16-441B-872E-3D1C302325F7}"/>
              </a:ext>
            </a:extLst>
          </p:cNvPr>
          <p:cNvSpPr txBox="1"/>
          <p:nvPr/>
        </p:nvSpPr>
        <p:spPr>
          <a:xfrm>
            <a:off x="1057071" y="3538005"/>
            <a:ext cx="10369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Нужно научится обрабатывать большого размера бинарные файлы различных 3</a:t>
            </a:r>
            <a:r>
              <a:rPr lang="en-US" dirty="0"/>
              <a:t>D/2D CAD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Разработка 3</a:t>
            </a:r>
            <a:r>
              <a:rPr lang="en-US" dirty="0"/>
              <a:t>D-</a:t>
            </a:r>
            <a:r>
              <a:rPr lang="ru-RU" dirty="0"/>
              <a:t>онлайн быстрого-</a:t>
            </a:r>
            <a:r>
              <a:rPr lang="ru-RU" dirty="0" err="1"/>
              <a:t>просмоторщика</a:t>
            </a:r>
            <a:r>
              <a:rPr lang="ru-RU" dirty="0"/>
              <a:t> с функцией сравнения (</a:t>
            </a:r>
            <a:r>
              <a:rPr lang="en-US" dirty="0"/>
              <a:t>merge)</a:t>
            </a:r>
            <a:r>
              <a:rPr lang="ru-RU" dirty="0"/>
              <a:t> с предыдущим коммитом или версией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Проработка механизма </a:t>
            </a:r>
            <a:r>
              <a:rPr lang="en-US" dirty="0"/>
              <a:t>Pull-request </a:t>
            </a:r>
            <a:r>
              <a:rPr lang="ru-RU" dirty="0"/>
              <a:t>(предложения на изменение сторонними пользователями)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92C3AE-52F0-4BBA-B98D-74D9B586357E}"/>
              </a:ext>
            </a:extLst>
          </p:cNvPr>
          <p:cNvSpPr txBox="1"/>
          <p:nvPr/>
        </p:nvSpPr>
        <p:spPr>
          <a:xfrm>
            <a:off x="4544712" y="2796776"/>
            <a:ext cx="3779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Основные препятствия</a:t>
            </a:r>
          </a:p>
        </p:txBody>
      </p:sp>
    </p:spTree>
    <p:extLst>
      <p:ext uri="{BB962C8B-B14F-4D97-AF65-F5344CB8AC3E}">
        <p14:creationId xmlns:p14="http://schemas.microsoft.com/office/powerpoint/2010/main" val="42424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63C1FA-9F16-441B-872E-3D1C302325F7}"/>
              </a:ext>
            </a:extLst>
          </p:cNvPr>
          <p:cNvSpPr txBox="1"/>
          <p:nvPr/>
        </p:nvSpPr>
        <p:spPr>
          <a:xfrm>
            <a:off x="444594" y="610127"/>
            <a:ext cx="4618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как было мало свободного времени на подготовку, презентацию делал частями… </a:t>
            </a:r>
            <a:br>
              <a:rPr lang="ru-RU" dirty="0" smtClean="0"/>
            </a:br>
            <a:r>
              <a:rPr lang="ru-RU" dirty="0" smtClean="0"/>
              <a:t>Что-то на работе во время обеда, что-то дома после работы :</a:t>
            </a:r>
            <a:r>
              <a:rPr lang="en-US" dirty="0" smtClean="0"/>
              <a:t>-)</a:t>
            </a:r>
            <a:r>
              <a:rPr lang="ru-RU" dirty="0" smtClean="0"/>
              <a:t> И тут </a:t>
            </a:r>
            <a:r>
              <a:rPr lang="en-US" dirty="0" err="1" smtClean="0"/>
              <a:t>Git</a:t>
            </a:r>
            <a:r>
              <a:rPr lang="ru-RU" dirty="0" smtClean="0"/>
              <a:t> мне очень помог!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92C3AE-52F0-4BBA-B98D-74D9B586357E}"/>
              </a:ext>
            </a:extLst>
          </p:cNvPr>
          <p:cNvSpPr txBox="1"/>
          <p:nvPr/>
        </p:nvSpPr>
        <p:spPr>
          <a:xfrm>
            <a:off x="366956" y="93185"/>
            <a:ext cx="961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Кстати эта презентация была сделана с использованием </a:t>
            </a:r>
            <a:r>
              <a:rPr lang="en-US" sz="2800" b="1" dirty="0" err="1" smtClean="0"/>
              <a:t>Git</a:t>
            </a:r>
            <a:endParaRPr lang="ru-RU" sz="2800" b="1" dirty="0"/>
          </a:p>
        </p:txBody>
      </p:sp>
      <p:pic>
        <p:nvPicPr>
          <p:cNvPr id="6146" name="Picture 2" descr="C:\Users\pukazov_yag\Pictures\Скриншоты\Screenshot_9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1"/>
          <a:stretch/>
        </p:blipFill>
        <p:spPr bwMode="auto">
          <a:xfrm>
            <a:off x="0" y="2087592"/>
            <a:ext cx="8933104" cy="47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ukazov_yag\Pictures\Скриншоты\Screenshot_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75" y="610127"/>
            <a:ext cx="6176514" cy="39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77" y="293299"/>
            <a:ext cx="11395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 созданию </a:t>
            </a:r>
            <a:r>
              <a:rPr lang="ru-RU" sz="3200" dirty="0" err="1"/>
              <a:t>Git</a:t>
            </a:r>
            <a:r>
              <a:rPr lang="ru-RU" sz="3200" dirty="0"/>
              <a:t> привели неудовлетворительные результаты использования ранее доступных систем контроля версий для управления распределенной разработкой ядра </a:t>
            </a:r>
            <a:r>
              <a:rPr lang="ru-RU" sz="3200" dirty="0" err="1"/>
              <a:t>Linux</a:t>
            </a:r>
            <a:r>
              <a:rPr lang="ru-RU" sz="3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682" y="2077924"/>
            <a:ext cx="458093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История развития </a:t>
            </a:r>
            <a:r>
              <a:rPr lang="en-US" b="1" dirty="0"/>
              <a:t>VCS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en-US" sz="1600" i="1" dirty="0"/>
              <a:t>Version Control System</a:t>
            </a:r>
            <a:r>
              <a:rPr lang="ru-RU" sz="1600" dirty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1400" b="1" dirty="0"/>
              <a:t>1972: </a:t>
            </a:r>
            <a:r>
              <a:rPr lang="en-US" sz="1400" dirty="0"/>
              <a:t>SCSS (Source Code Control System)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1982: </a:t>
            </a:r>
            <a:r>
              <a:rPr lang="en-US" sz="1400" dirty="0"/>
              <a:t>RCS </a:t>
            </a:r>
            <a:r>
              <a:rPr lang="ru-RU" sz="1400" dirty="0"/>
              <a:t>(</a:t>
            </a:r>
            <a:r>
              <a:rPr lang="en-US" sz="1400" dirty="0"/>
              <a:t>Revision Control System</a:t>
            </a:r>
            <a:r>
              <a:rPr lang="ru-RU" sz="1400" dirty="0"/>
              <a:t>)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b="1" dirty="0"/>
              <a:t>1986: </a:t>
            </a:r>
            <a:r>
              <a:rPr lang="en-US" sz="1400" dirty="0"/>
              <a:t>CVS (Concurrent Versions System)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2001:</a:t>
            </a:r>
            <a:r>
              <a:rPr lang="en-US" sz="1400" dirty="0"/>
              <a:t> </a:t>
            </a:r>
            <a:r>
              <a:rPr lang="en-US" sz="1400" dirty="0" err="1"/>
              <a:t>BitKeeper</a:t>
            </a:r>
            <a:r>
              <a:rPr lang="en-US" sz="1400" dirty="0"/>
              <a:t>, GNU Arch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2002: </a:t>
            </a:r>
            <a:r>
              <a:rPr lang="en-US" sz="1400" dirty="0"/>
              <a:t>SVN(Subversion),  </a:t>
            </a:r>
            <a:r>
              <a:rPr lang="en-US" sz="1400" dirty="0" err="1"/>
              <a:t>Darcs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b="1" dirty="0"/>
              <a:t>2003: </a:t>
            </a:r>
            <a:r>
              <a:rPr lang="en-US" sz="1400" dirty="0"/>
              <a:t>Monotone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2005:</a:t>
            </a:r>
            <a:r>
              <a:rPr lang="en-US" sz="1400" dirty="0"/>
              <a:t> </a:t>
            </a:r>
            <a:r>
              <a:rPr lang="en-US" sz="1400" dirty="0" err="1"/>
              <a:t>Git</a:t>
            </a:r>
            <a:r>
              <a:rPr lang="en-US" sz="1400" dirty="0"/>
              <a:t>, Mercurial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2007:</a:t>
            </a:r>
            <a:r>
              <a:rPr lang="en-US" sz="1400" dirty="0"/>
              <a:t> Bazaar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3682" y="4666891"/>
            <a:ext cx="16217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55386" y="2069992"/>
            <a:ext cx="67821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2024 </a:t>
            </a:r>
            <a:r>
              <a:rPr lang="ru-RU" dirty="0"/>
              <a:t>На сегодняшний день, </a:t>
            </a:r>
            <a:r>
              <a:rPr lang="ru-RU" dirty="0" err="1"/>
              <a:t>Git</a:t>
            </a:r>
            <a:r>
              <a:rPr lang="ru-RU" dirty="0"/>
              <a:t> – это самая распространенная система контроля версий!</a:t>
            </a:r>
            <a:br>
              <a:rPr lang="ru-RU" dirty="0"/>
            </a:br>
            <a:endParaRPr lang="ru-RU" dirty="0"/>
          </a:p>
          <a:p>
            <a:r>
              <a:rPr lang="en-US" sz="1400" b="1" dirty="0" err="1"/>
              <a:t>Git</a:t>
            </a:r>
            <a:r>
              <a:rPr lang="ru-RU" sz="1400" b="1" dirty="0"/>
              <a:t> – это основополагающий инструмент для командной разработки! </a:t>
            </a:r>
            <a:r>
              <a:rPr lang="ru-RU" sz="1400" u="sng" dirty="0"/>
              <a:t/>
            </a:r>
            <a:br>
              <a:rPr lang="ru-RU" sz="1400" u="sng" dirty="0"/>
            </a:br>
            <a:endParaRPr lang="ru-RU" sz="1400" u="sng" dirty="0"/>
          </a:p>
          <a:p>
            <a:r>
              <a:rPr lang="ru-RU" sz="1400" dirty="0"/>
              <a:t>Благодаря </a:t>
            </a:r>
            <a:r>
              <a:rPr lang="en-US" sz="1400" dirty="0" err="1"/>
              <a:t>Git</a:t>
            </a:r>
            <a:r>
              <a:rPr lang="ru-RU" sz="1400" dirty="0"/>
              <a:t> вся команда знает, когда каждая строчка кода</a:t>
            </a:r>
            <a:r>
              <a:rPr lang="en-US" sz="1400" dirty="0"/>
              <a:t> </a:t>
            </a:r>
            <a:r>
              <a:rPr lang="ru-RU" sz="1400" dirty="0"/>
              <a:t>или файл появился, кто его изменил и с какой целью. Гит хранит полную эволюцию проекта от первой строки кода или файла до текущего состояния. Благодаря чему, это позволяет безопасно экспериментировать с кодом файлов проекта и откатывать изменения, если что-то пошло не так.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43542" y="4321831"/>
            <a:ext cx="3994031" cy="17252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Сомневаетесь? Тогда попробуйте отправить свой проект коллеге или товарищу по почте. Потом получи его версию и попробуй понять, что изменилось. Внеси свои доработки и отправь снова… А потом попытайся понять, в каком </a:t>
            </a:r>
            <a:r>
              <a:rPr lang="ru-RU" sz="1200" dirty="0" err="1">
                <a:solidFill>
                  <a:schemeClr val="tx1"/>
                </a:solidFill>
              </a:rPr>
              <a:t>имейле</a:t>
            </a:r>
            <a:r>
              <a:rPr lang="ru-RU" sz="1200" dirty="0">
                <a:solidFill>
                  <a:schemeClr val="tx1"/>
                </a:solidFill>
              </a:rPr>
              <a:t> впервые возник баг, и кто его отправлял. В итоге вы все проклянете и решите работать одни. Ну или захотите освоить систему контроля версий!:-)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ukazov_yag\Downloads\scale_1200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40" y="4474843"/>
            <a:ext cx="3579963" cy="213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509330" y="6201004"/>
            <a:ext cx="2399764" cy="5448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Благодаря гиту, над ядром </a:t>
            </a:r>
            <a:r>
              <a:rPr lang="ru-RU" sz="1200" dirty="0" err="1">
                <a:solidFill>
                  <a:schemeClr val="tx1"/>
                </a:solidFill>
              </a:rPr>
              <a:t>Linux</a:t>
            </a:r>
            <a:r>
              <a:rPr lang="ru-RU" sz="1200" dirty="0">
                <a:solidFill>
                  <a:schemeClr val="tx1"/>
                </a:solidFill>
              </a:rPr>
              <a:t>,  поработало уже 12000 человек со всего мира.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66054" y="5771090"/>
            <a:ext cx="2596550" cy="835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Впрочем, даже если делать проект в одиночку, то без гита вы работать уже не сможете. Слишком уж много преимуществ он дает.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77" y="293299"/>
            <a:ext cx="113954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Под системой контроля в контексте </a:t>
            </a:r>
            <a:r>
              <a:rPr lang="ru-RU" sz="3200" dirty="0" err="1"/>
              <a:t>Git</a:t>
            </a:r>
            <a:r>
              <a:rPr lang="ru-RU" sz="3200" dirty="0"/>
              <a:t> подразумевается программный механизм для работы с контентом. </a:t>
            </a:r>
          </a:p>
          <a:p>
            <a:r>
              <a:rPr lang="ru-RU" sz="3200" dirty="0"/>
              <a:t>В «работу» также входит хранение, передача данных, отслеживание изменений и прочие аспекты.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682" y="2455839"/>
            <a:ext cx="566324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Инженерные компании, глядя на успешный опыт коллег в IT, не остаются в стороне. Если посмотреть инженерные вакансии в различных международных инженерных компаниях, то в большинстве вакансий значится владение гитом на базовом уровне. </a:t>
            </a:r>
          </a:p>
          <a:p>
            <a:endParaRPr lang="ru-RU" dirty="0"/>
          </a:p>
          <a:p>
            <a:r>
              <a:rPr lang="ru-RU" dirty="0"/>
              <a:t>При этом в России все диаметрально противоположно!</a:t>
            </a:r>
          </a:p>
          <a:p>
            <a:r>
              <a:rPr lang="ru-RU" dirty="0" err="1"/>
              <a:t>Git</a:t>
            </a:r>
            <a:r>
              <a:rPr lang="ru-RU" dirty="0"/>
              <a:t> в инженерной деятельности вообще не используется по сравнению с </a:t>
            </a:r>
            <a:r>
              <a:rPr lang="ru-RU" dirty="0" err="1"/>
              <a:t>айтишкой</a:t>
            </a:r>
            <a:r>
              <a:rPr lang="ru-RU" dirty="0"/>
              <a:t> — </a:t>
            </a:r>
            <a:r>
              <a:rPr lang="ru-RU" b="1" dirty="0"/>
              <a:t>не все, зачастую, даже знают о таком инструменте.</a:t>
            </a:r>
          </a:p>
          <a:p>
            <a:endParaRPr lang="ru-RU" b="1" dirty="0"/>
          </a:p>
          <a:p>
            <a:r>
              <a:rPr lang="ru-RU" sz="1400" dirty="0"/>
              <a:t>Из всего этого можно сделать вывод, что для инженера владение </a:t>
            </a:r>
            <a:r>
              <a:rPr lang="ru-RU" sz="1400" dirty="0" err="1"/>
              <a:t>версионированием</a:t>
            </a:r>
            <a:r>
              <a:rPr lang="ru-RU" sz="1400" dirty="0"/>
              <a:t> может стать мостиком к развитию карьеры или даже существенным конкурентным преимуществом на международном уровне 😉. </a:t>
            </a:r>
            <a:endParaRPr lang="ru-RU" sz="1400" b="1" dirty="0"/>
          </a:p>
        </p:txBody>
      </p:sp>
      <p:pic>
        <p:nvPicPr>
          <p:cNvPr id="2050" name="Picture 2" descr="C:\Users\pukazov_yag\Downloads\1903.9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07" y="2455839"/>
            <a:ext cx="5580248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341742" y="1877868"/>
            <a:ext cx="3737369" cy="1155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Чаще всего </a:t>
            </a:r>
            <a:r>
              <a:rPr lang="ru-RU" sz="1200" dirty="0" err="1">
                <a:solidFill>
                  <a:schemeClr val="tx1"/>
                </a:solidFill>
              </a:rPr>
              <a:t>Git</a:t>
            </a:r>
            <a:r>
              <a:rPr lang="ru-RU" sz="1200" dirty="0">
                <a:solidFill>
                  <a:schemeClr val="tx1"/>
                </a:solidFill>
              </a:rPr>
              <a:t> используется в разработке программного обеспечения, но он также находит применение и в других сферах, например в конструкторской, инженерной, дизайнерской, преподавательской и научной деятельности.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77" y="293299"/>
            <a:ext cx="11395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Обычно </a:t>
            </a:r>
            <a:r>
              <a:rPr lang="ru-RU" sz="2400" dirty="0" err="1"/>
              <a:t>Git</a:t>
            </a:r>
            <a:r>
              <a:rPr lang="ru-RU" sz="2400" dirty="0"/>
              <a:t> используют для работы с программным кодом, однако, ситуация стремительно меняется. Уже сейчас </a:t>
            </a:r>
            <a:r>
              <a:rPr lang="en-US" sz="2400" dirty="0" err="1"/>
              <a:t>Git</a:t>
            </a:r>
            <a:r>
              <a:rPr lang="en-US" sz="2400" dirty="0"/>
              <a:t> </a:t>
            </a:r>
            <a:r>
              <a:rPr lang="ru-RU" sz="2400" dirty="0"/>
              <a:t>используют для работы с чертежами, 3D-моделями, переводами больших книг, дизайнерскими работами: рисунками, видео и прочее. Правилам работы в системе контроля версий можно подчинить почти любой продукт, и везде от этого будет только польза.</a:t>
            </a:r>
          </a:p>
        </p:txBody>
      </p:sp>
      <p:pic>
        <p:nvPicPr>
          <p:cNvPr id="3074" name="Picture 2" descr="C:\Users\pukazov_yag\Pictures\Скриншоты\Screenshot_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92" y="2959007"/>
            <a:ext cx="2659419" cy="26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kazov_yag\Pictures\Скриншоты\Screenshot_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87" y="3094663"/>
            <a:ext cx="3282662" cy="24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9593" y="2487566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Айтишка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847469" y="2487566"/>
            <a:ext cx="17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Инжинигерство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93666" y="5825992"/>
            <a:ext cx="330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 нас даже </a:t>
            </a:r>
            <a:r>
              <a:rPr lang="ru-RU" b="1" dirty="0" err="1">
                <a:solidFill>
                  <a:srgbClr val="FF0000"/>
                </a:solidFill>
              </a:rPr>
              <a:t>мемы</a:t>
            </a:r>
            <a:r>
              <a:rPr lang="ru-RU" b="1" dirty="0">
                <a:solidFill>
                  <a:srgbClr val="FF0000"/>
                </a:solidFill>
              </a:rPr>
              <a:t> одинаковые!</a:t>
            </a:r>
          </a:p>
        </p:txBody>
      </p:sp>
      <p:pic>
        <p:nvPicPr>
          <p:cNvPr id="3076" name="Picture 4" descr="C:\Users\pukazov_yag\Downloads\qQ-ZaR8vmZ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377" y="5825992"/>
            <a:ext cx="1238410" cy="10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683" y="2409672"/>
            <a:ext cx="53570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целом можно сказать, что «</a:t>
            </a:r>
            <a:r>
              <a:rPr lang="ru-RU" sz="1600" dirty="0" err="1"/>
              <a:t>версионирование</a:t>
            </a:r>
            <a:r>
              <a:rPr lang="ru-RU" sz="1600" dirty="0"/>
              <a:t>» это не только незаменимый инструмент разработчика, но и особый способ мышления, который формируется постепенно по ходу погружения в тему. Заключается он в более аккуратной и вдумчивой работе с изменениями</a:t>
            </a:r>
            <a:r>
              <a:rPr lang="en-US" sz="1600" dirty="0"/>
              <a:t> </a:t>
            </a:r>
            <a:r>
              <a:rPr lang="ru-RU" sz="1600" dirty="0"/>
              <a:t>файлов и данных, причем не только своих собственных. </a:t>
            </a:r>
          </a:p>
          <a:p>
            <a:endParaRPr lang="ru-RU" sz="1600" dirty="0"/>
          </a:p>
          <a:p>
            <a:r>
              <a:rPr lang="ru-RU" sz="1600" dirty="0"/>
              <a:t>Поэтому побочным эффектом «</a:t>
            </a:r>
            <a:r>
              <a:rPr lang="ru-RU" sz="1600" dirty="0" err="1"/>
              <a:t>версионирования</a:t>
            </a:r>
            <a:r>
              <a:rPr lang="ru-RU" sz="1600" dirty="0"/>
              <a:t>» является уменьшение количества ошибок и повышение качества проекта в целом. Особенно это проявляется, если в команде практикуют так называемые «код </a:t>
            </a:r>
            <a:r>
              <a:rPr lang="ru-RU" sz="1600" dirty="0" err="1"/>
              <a:t>ревью</a:t>
            </a:r>
            <a:r>
              <a:rPr lang="ru-RU" sz="1600" dirty="0"/>
              <a:t>» (</a:t>
            </a:r>
            <a:r>
              <a:rPr lang="ru-RU" sz="1600" dirty="0" err="1"/>
              <a:t>нормоконтроль</a:t>
            </a:r>
            <a:r>
              <a:rPr lang="ru-RU" sz="1600" dirty="0"/>
              <a:t> по старинке) – это когда ваши коллеги критически оценивают ваши разработки и помогают довести их до ума перед окончательным внесением в проект. Этот процесс отлично строится вокруг </a:t>
            </a:r>
            <a:r>
              <a:rPr lang="ru-RU" sz="1600" dirty="0" err="1"/>
              <a:t>Git</a:t>
            </a:r>
            <a:r>
              <a:rPr lang="ru-RU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8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77" y="293299"/>
            <a:ext cx="11395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Также </a:t>
            </a:r>
            <a:r>
              <a:rPr lang="ru-RU" sz="2400" dirty="0" err="1"/>
              <a:t>Git</a:t>
            </a:r>
            <a:r>
              <a:rPr lang="ru-RU" sz="2400" dirty="0"/>
              <a:t> позволяет вести параллельную разработку, когда несколько разработчиков одновременно вносят изменения в одну работу, но при этом не мешают друг другу и спокойно дополняют продукт, не вызывая сбоев и конфликтов в рабочем процессе.</a:t>
            </a:r>
          </a:p>
        </p:txBody>
      </p:sp>
      <p:pic>
        <p:nvPicPr>
          <p:cNvPr id="4098" name="Picture 2" descr="C:\Users\pukazov_yag\Downloads\1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15" y="2759716"/>
            <a:ext cx="5281613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68373" y="5249361"/>
            <a:ext cx="2919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rgbClr val="00B050"/>
                </a:solidFill>
              </a:rPr>
              <a:t>Версионирование</a:t>
            </a:r>
            <a:r>
              <a:rPr lang="ru-RU" sz="1400" b="1" dirty="0">
                <a:solidFill>
                  <a:srgbClr val="00B050"/>
                </a:solidFill>
              </a:rPr>
              <a:t> ТРУ </a:t>
            </a:r>
            <a:r>
              <a:rPr lang="ru-RU" sz="1400" b="1" dirty="0" err="1">
                <a:solidFill>
                  <a:srgbClr val="00B050"/>
                </a:solidFill>
              </a:rPr>
              <a:t>инжинигера</a:t>
            </a:r>
            <a:endParaRPr lang="ru-RU" sz="1400" b="1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pukazov_yag\Pictures\Скриншоты\Screenshot_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7" y="1831702"/>
            <a:ext cx="5712110" cy="33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7686" y="5249360"/>
            <a:ext cx="260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rgbClr val="FF0000"/>
                </a:solidFill>
              </a:rPr>
              <a:t>Версионирование</a:t>
            </a:r>
            <a:r>
              <a:rPr lang="ru-RU" sz="1400" b="1" dirty="0">
                <a:solidFill>
                  <a:srgbClr val="FF0000"/>
                </a:solidFill>
              </a:rPr>
              <a:t> курильщика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1716656" y="5281615"/>
            <a:ext cx="251717" cy="243265"/>
          </a:xfrm>
          <a:prstGeom prst="smileyFac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запрета 6"/>
          <p:cNvSpPr/>
          <p:nvPr/>
        </p:nvSpPr>
        <p:spPr>
          <a:xfrm>
            <a:off x="7392839" y="5281615"/>
            <a:ext cx="294848" cy="24326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177" y="293299"/>
            <a:ext cx="11395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Справедливости ради стоит отметить, </a:t>
            </a:r>
            <a:r>
              <a:rPr lang="ru-RU" sz="2400" dirty="0" err="1"/>
              <a:t>Git</a:t>
            </a:r>
            <a:r>
              <a:rPr lang="ru-RU" sz="2400" dirty="0"/>
              <a:t> это далеко не единственная и даже не самая простая система контроля версий. Но зато одна из самых мощных и самая популярная, поэтому все ее учат и используют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177" y="1659174"/>
            <a:ext cx="53570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заключение этой вводной части хочется предупредить: гит – это консольное приложение. Это означает, что для работы с ним вы должны выучить как минимум с десяток команд и вводить их в черное окно терминала. </a:t>
            </a:r>
            <a:endParaRPr lang="en-US" sz="1600" dirty="0"/>
          </a:p>
          <a:p>
            <a:r>
              <a:rPr lang="ru-RU" sz="1600" dirty="0"/>
              <a:t>Борода и свитер прилагаются </a:t>
            </a:r>
            <a:endParaRPr lang="en-US" sz="1600" dirty="0"/>
          </a:p>
          <a:p>
            <a:r>
              <a:rPr lang="ru-RU" sz="1600" dirty="0"/>
              <a:t>(приобретаются отдельно).</a:t>
            </a:r>
            <a:r>
              <a:rPr lang="en-US" sz="1600" dirty="0"/>
              <a:t> </a:t>
            </a:r>
          </a:p>
          <a:p>
            <a:endParaRPr lang="ru-RU" sz="1600" dirty="0"/>
          </a:p>
          <a:p>
            <a:r>
              <a:rPr lang="ru-RU" sz="1600" dirty="0"/>
              <a:t>Но сильно не пугайтесь, ведь </a:t>
            </a:r>
            <a:endParaRPr lang="en-US" sz="1600" dirty="0"/>
          </a:p>
          <a:p>
            <a:r>
              <a:rPr lang="ru-RU" sz="1600" dirty="0"/>
              <a:t>для нормальных людей сделали </a:t>
            </a:r>
            <a:endParaRPr lang="en-US" sz="1600" dirty="0"/>
          </a:p>
          <a:p>
            <a:r>
              <a:rPr lang="ru-RU" sz="1600" dirty="0"/>
              <a:t>кучу графический приложений, чтобы вы могли работать с гитом, кликая мышкой. И об этом мы тоже обязательно поговорим.</a:t>
            </a:r>
            <a:endParaRPr lang="en-US" sz="1600" dirty="0"/>
          </a:p>
          <a:p>
            <a:endParaRPr lang="ru-RU" sz="1600" dirty="0"/>
          </a:p>
          <a:p>
            <a:r>
              <a:rPr lang="ru-RU" sz="1600" dirty="0"/>
              <a:t>Но до тех пор мы будем изучать именно команды и будем вводить их именно в терминал. Идея в том, что это позволит вам лучше прочувствовать, как гит устроен. Не говоря уже о том, что графические приложения можно запустить не везде и не всегда. Да и без знания команд все равно полноценно работать не получится, так что со временем вы их запомните.</a:t>
            </a:r>
            <a:endParaRPr lang="en-US" sz="1600" dirty="0"/>
          </a:p>
        </p:txBody>
      </p:sp>
      <p:pic>
        <p:nvPicPr>
          <p:cNvPr id="1027" name="Picture 3" descr="C:\Users\pukazov_yag\Pictures\Скриншоты\Screenshot_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73" y="1064962"/>
            <a:ext cx="5487552" cy="30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kazov_yag\Downloads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17" y="4246960"/>
            <a:ext cx="3157664" cy="242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ukazov_yag\Downloads\stash_ewoov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99" y="2653992"/>
            <a:ext cx="2638425" cy="12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37F0A-FD52-494B-9787-D33921FF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83" y="172528"/>
            <a:ext cx="4448649" cy="621102"/>
          </a:xfrm>
        </p:spPr>
        <p:txBody>
          <a:bodyPr>
            <a:noAutofit/>
          </a:bodyPr>
          <a:lstStyle/>
          <a:p>
            <a:r>
              <a:rPr lang="ru-RU" dirty="0"/>
              <a:t>Начало работы в </a:t>
            </a:r>
            <a:r>
              <a:rPr lang="en-US" dirty="0" err="1"/>
              <a:t>Git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3BF655-0120-41B3-A26A-D05B33923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535" y="733811"/>
            <a:ext cx="4620235" cy="2738887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dirty="0" smtClean="0"/>
              <a:t>Качаем </a:t>
            </a:r>
            <a:r>
              <a:rPr lang="en-US" dirty="0"/>
              <a:t>VS Code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code.visualstudio.com/download</a:t>
            </a:r>
            <a:r>
              <a:rPr lang="en-US" dirty="0" smtClean="0"/>
              <a:t>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Качаем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ru-RU" dirty="0" smtClean="0"/>
              <a:t>с официального сайта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git-scm.com/download</a:t>
            </a:r>
            <a:r>
              <a:rPr lang="en-US" dirty="0" smtClean="0"/>
              <a:t>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Качаем </a:t>
            </a:r>
            <a:r>
              <a:rPr lang="en-US" dirty="0" smtClean="0"/>
              <a:t>GUI </a:t>
            </a:r>
            <a:r>
              <a:rPr lang="ru-RU" dirty="0" smtClean="0"/>
              <a:t>визуальный интерфейс </a:t>
            </a:r>
            <a:r>
              <a:rPr lang="en-US" dirty="0" smtClean="0"/>
              <a:t>–</a:t>
            </a:r>
            <a:r>
              <a:rPr lang="en-US" dirty="0" err="1" smtClean="0"/>
              <a:t>Git</a:t>
            </a:r>
            <a:r>
              <a:rPr lang="en-US" dirty="0"/>
              <a:t> Extensions </a:t>
            </a:r>
            <a:r>
              <a:rPr lang="en-US" dirty="0">
                <a:hlinkClick r:id="rId4"/>
              </a:rPr>
              <a:t>https://gitextensions.github.io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marL="342900" indent="-342900">
              <a:buAutoNum type="arabicParenR"/>
            </a:pPr>
            <a:r>
              <a:rPr lang="ru-RU" dirty="0" smtClean="0"/>
              <a:t>Качаем </a:t>
            </a:r>
            <a:r>
              <a:rPr lang="en-US" dirty="0"/>
              <a:t>GitHub </a:t>
            </a:r>
            <a:r>
              <a:rPr lang="en-US" dirty="0">
                <a:hlinkClick r:id="rId5"/>
              </a:rPr>
              <a:t>https://desktop.github.com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marL="342900" indent="-342900">
              <a:buAutoNum type="arabicParenR"/>
            </a:pPr>
            <a:r>
              <a:rPr lang="ru-RU" dirty="0" smtClean="0"/>
              <a:t>Производим русскую локализацию </a:t>
            </a:r>
            <a:r>
              <a:rPr lang="en-US" dirty="0" err="1" smtClean="0"/>
              <a:t>Git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https://yaroslav.pukazov.ru/hub/12/russian-git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952" y="3312544"/>
            <a:ext cx="7391212" cy="34473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Git</a:t>
            </a:r>
            <a:r>
              <a:rPr lang="en-US" sz="1200" b="1" dirty="0" smtClean="0">
                <a:solidFill>
                  <a:schemeClr val="tx1"/>
                </a:solidFill>
              </a:rPr>
              <a:t> Cheat 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После установки заходим в командную </a:t>
            </a:r>
            <a:r>
              <a:rPr lang="ru-RU" sz="800" dirty="0" smtClean="0">
                <a:solidFill>
                  <a:schemeClr val="tx1"/>
                </a:solidFill>
              </a:rPr>
              <a:t>строку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и пишем команду: </a:t>
            </a:r>
            <a:r>
              <a:rPr lang="ru-RU" sz="800" dirty="0" err="1" smtClean="0">
                <a:solidFill>
                  <a:schemeClr val="accent1"/>
                </a:solidFill>
              </a:rPr>
              <a:t>git</a:t>
            </a:r>
            <a:r>
              <a:rPr lang="ru-RU" sz="800" dirty="0" smtClean="0">
                <a:solidFill>
                  <a:schemeClr val="accent1"/>
                </a:solidFill>
              </a:rPr>
              <a:t> –</a:t>
            </a:r>
            <a:r>
              <a:rPr lang="ru-RU" sz="800" dirty="0" err="1" smtClean="0">
                <a:solidFill>
                  <a:schemeClr val="accent1"/>
                </a:solidFill>
              </a:rPr>
              <a:t>version</a:t>
            </a:r>
            <a:r>
              <a:rPr lang="ru-RU" sz="800" dirty="0" smtClean="0">
                <a:solidFill>
                  <a:schemeClr val="accent1"/>
                </a:solidFill>
              </a:rPr>
              <a:t/>
            </a:r>
            <a:br>
              <a:rPr lang="ru-RU" sz="800" dirty="0" smtClean="0">
                <a:solidFill>
                  <a:schemeClr val="accent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Видим </a:t>
            </a:r>
            <a:r>
              <a:rPr lang="ru-RU" sz="800" dirty="0">
                <a:solidFill>
                  <a:schemeClr val="tx1"/>
                </a:solidFill>
              </a:rPr>
              <a:t>версию, значит все отлично. Как только гит установлен, нам нужно один раз его настроить, чтобы начать </a:t>
            </a:r>
            <a:r>
              <a:rPr lang="ru-RU" sz="800" dirty="0" smtClean="0">
                <a:solidFill>
                  <a:schemeClr val="tx1"/>
                </a:solidFill>
              </a:rPr>
              <a:t>пользоваться.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</a:rPr>
              <a:t>Настройка </a:t>
            </a:r>
            <a:r>
              <a:rPr lang="ru-RU" sz="800" dirty="0">
                <a:solidFill>
                  <a:schemeClr val="tx1"/>
                </a:solidFill>
              </a:rPr>
              <a:t>осуществляется с помощью команды </a:t>
            </a:r>
            <a:r>
              <a:rPr lang="ru-RU" sz="800" b="1" dirty="0" err="1">
                <a:solidFill>
                  <a:schemeClr val="tx1"/>
                </a:solidFill>
              </a:rPr>
              <a:t>git</a:t>
            </a:r>
            <a:r>
              <a:rPr lang="ru-RU" sz="800" b="1" dirty="0">
                <a:solidFill>
                  <a:schemeClr val="tx1"/>
                </a:solidFill>
              </a:rPr>
              <a:t> </a:t>
            </a:r>
            <a:r>
              <a:rPr lang="ru-RU" sz="800" b="1" dirty="0" err="1">
                <a:solidFill>
                  <a:schemeClr val="tx1"/>
                </a:solidFill>
              </a:rPr>
              <a:t>config</a:t>
            </a:r>
            <a:r>
              <a:rPr lang="ru-RU" sz="800" dirty="0">
                <a:solidFill>
                  <a:schemeClr val="tx1"/>
                </a:solidFill>
              </a:rPr>
              <a:t>. Пользуемся ей следующим образом. </a:t>
            </a:r>
            <a:r>
              <a:rPr lang="en-US" sz="800" dirty="0" smtClean="0">
                <a:solidFill>
                  <a:schemeClr val="tx1"/>
                </a:solidFill>
              </a:rPr>
              <a:t/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Пишем: </a:t>
            </a:r>
            <a:r>
              <a:rPr lang="ru-RU" sz="800" dirty="0" err="1" smtClean="0">
                <a:solidFill>
                  <a:schemeClr val="accent1"/>
                </a:solidFill>
              </a:rPr>
              <a:t>git</a:t>
            </a:r>
            <a:r>
              <a:rPr lang="ru-RU" sz="800" dirty="0" smtClean="0">
                <a:solidFill>
                  <a:schemeClr val="accent1"/>
                </a:solidFill>
              </a:rPr>
              <a:t> </a:t>
            </a:r>
            <a:r>
              <a:rPr lang="ru-RU" sz="800" dirty="0" err="1">
                <a:solidFill>
                  <a:schemeClr val="accent1"/>
                </a:solidFill>
              </a:rPr>
              <a:t>config</a:t>
            </a:r>
            <a:r>
              <a:rPr lang="ru-RU" sz="800" dirty="0">
                <a:solidFill>
                  <a:schemeClr val="accent1"/>
                </a:solidFill>
              </a:rPr>
              <a:t> --</a:t>
            </a:r>
            <a:r>
              <a:rPr lang="ru-RU" sz="800" dirty="0" err="1">
                <a:solidFill>
                  <a:schemeClr val="accent1"/>
                </a:solidFill>
              </a:rPr>
              <a:t>global</a:t>
            </a:r>
            <a:r>
              <a:rPr lang="ru-RU" sz="800" dirty="0">
                <a:solidFill>
                  <a:schemeClr val="accent1"/>
                </a:solidFill>
              </a:rPr>
              <a:t> &lt;имя параметра&gt; &lt;значение </a:t>
            </a:r>
            <a:r>
              <a:rPr lang="ru-RU" sz="800" dirty="0" smtClean="0">
                <a:solidFill>
                  <a:schemeClr val="accent1"/>
                </a:solidFill>
              </a:rPr>
              <a:t>параметра&gt;</a:t>
            </a:r>
            <a:br>
              <a:rPr lang="ru-RU" sz="800" dirty="0" smtClean="0">
                <a:solidFill>
                  <a:schemeClr val="accent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Если </a:t>
            </a:r>
            <a:r>
              <a:rPr lang="ru-RU" sz="800" dirty="0">
                <a:solidFill>
                  <a:schemeClr val="tx1"/>
                </a:solidFill>
              </a:rPr>
              <a:t>оставить только имя параметра, то гит выведет тебе его текущее </a:t>
            </a:r>
            <a:r>
              <a:rPr lang="ru-RU" sz="800" dirty="0" smtClean="0">
                <a:solidFill>
                  <a:schemeClr val="tx1"/>
                </a:solidFill>
              </a:rPr>
              <a:t>значение: </a:t>
            </a:r>
            <a:r>
              <a:rPr lang="ru-RU" sz="800" dirty="0" err="1" smtClean="0">
                <a:solidFill>
                  <a:schemeClr val="accent1"/>
                </a:solidFill>
              </a:rPr>
              <a:t>git</a:t>
            </a:r>
            <a:r>
              <a:rPr lang="ru-RU" sz="800" dirty="0" smtClean="0">
                <a:solidFill>
                  <a:schemeClr val="accent1"/>
                </a:solidFill>
              </a:rPr>
              <a:t> </a:t>
            </a:r>
            <a:r>
              <a:rPr lang="ru-RU" sz="800" dirty="0" err="1">
                <a:solidFill>
                  <a:schemeClr val="accent1"/>
                </a:solidFill>
              </a:rPr>
              <a:t>config</a:t>
            </a:r>
            <a:r>
              <a:rPr lang="ru-RU" sz="800" dirty="0">
                <a:solidFill>
                  <a:schemeClr val="accent1"/>
                </a:solidFill>
              </a:rPr>
              <a:t> --</a:t>
            </a:r>
            <a:r>
              <a:rPr lang="ru-RU" sz="800" dirty="0" err="1">
                <a:solidFill>
                  <a:schemeClr val="accent1"/>
                </a:solidFill>
              </a:rPr>
              <a:t>global</a:t>
            </a:r>
            <a:r>
              <a:rPr lang="ru-RU" sz="800" dirty="0">
                <a:solidFill>
                  <a:schemeClr val="accent1"/>
                </a:solidFill>
              </a:rPr>
              <a:t> &lt;имя </a:t>
            </a:r>
            <a:r>
              <a:rPr lang="ru-RU" sz="800" dirty="0" smtClean="0">
                <a:solidFill>
                  <a:schemeClr val="accent1"/>
                </a:solidFill>
              </a:rPr>
              <a:t>параметра&gt;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</a:rPr>
              <a:t>Если </a:t>
            </a:r>
            <a:r>
              <a:rPr lang="ru-RU" sz="800" dirty="0">
                <a:solidFill>
                  <a:schemeClr val="tx1"/>
                </a:solidFill>
              </a:rPr>
              <a:t>ты хочешь, чтобы в твоих новых </a:t>
            </a:r>
            <a:r>
              <a:rPr lang="ru-RU" sz="800" dirty="0" err="1">
                <a:solidFill>
                  <a:schemeClr val="tx1"/>
                </a:solidFill>
              </a:rPr>
              <a:t>репозиториях</a:t>
            </a:r>
            <a:r>
              <a:rPr lang="ru-RU" sz="800" dirty="0">
                <a:solidFill>
                  <a:schemeClr val="tx1"/>
                </a:solidFill>
              </a:rPr>
              <a:t> ветка по умолчанию называлась не "</a:t>
            </a:r>
            <a:r>
              <a:rPr lang="ru-RU" sz="800" dirty="0" err="1">
                <a:solidFill>
                  <a:schemeClr val="tx1"/>
                </a:solidFill>
              </a:rPr>
              <a:t>master</a:t>
            </a:r>
            <a:r>
              <a:rPr lang="ru-RU" sz="800" dirty="0">
                <a:solidFill>
                  <a:schemeClr val="tx1"/>
                </a:solidFill>
              </a:rPr>
              <a:t>", а "</a:t>
            </a:r>
            <a:r>
              <a:rPr lang="ru-RU" sz="800" dirty="0" err="1">
                <a:solidFill>
                  <a:schemeClr val="tx1"/>
                </a:solidFill>
              </a:rPr>
              <a:t>main</a:t>
            </a:r>
            <a:r>
              <a:rPr lang="ru-RU" sz="800" dirty="0" smtClean="0">
                <a:solidFill>
                  <a:schemeClr val="tx1"/>
                </a:solidFill>
              </a:rPr>
              <a:t>", </a:t>
            </a:r>
            <a:r>
              <a:rPr lang="ru-RU" sz="800" dirty="0">
                <a:solidFill>
                  <a:schemeClr val="tx1"/>
                </a:solidFill>
              </a:rPr>
              <a:t>выполни следующую </a:t>
            </a:r>
            <a:r>
              <a:rPr lang="ru-RU" sz="800" dirty="0" smtClean="0">
                <a:solidFill>
                  <a:schemeClr val="tx1"/>
                </a:solidFill>
              </a:rPr>
              <a:t>команду: </a:t>
            </a:r>
            <a:r>
              <a:rPr lang="en-US" sz="800" dirty="0" smtClean="0">
                <a:solidFill>
                  <a:schemeClr val="tx1"/>
                </a:solidFill>
              </a:rPr>
              <a:t/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ru-RU" sz="800" dirty="0" err="1" smtClean="0">
                <a:solidFill>
                  <a:schemeClr val="accent1"/>
                </a:solidFill>
              </a:rPr>
              <a:t>git</a:t>
            </a:r>
            <a:r>
              <a:rPr lang="ru-RU" sz="800" dirty="0" smtClean="0">
                <a:solidFill>
                  <a:schemeClr val="accent1"/>
                </a:solidFill>
              </a:rPr>
              <a:t> </a:t>
            </a:r>
            <a:r>
              <a:rPr lang="ru-RU" sz="800" dirty="0" err="1">
                <a:solidFill>
                  <a:schemeClr val="accent1"/>
                </a:solidFill>
              </a:rPr>
              <a:t>config</a:t>
            </a:r>
            <a:r>
              <a:rPr lang="ru-RU" sz="800" dirty="0">
                <a:solidFill>
                  <a:schemeClr val="accent1"/>
                </a:solidFill>
              </a:rPr>
              <a:t> --</a:t>
            </a:r>
            <a:r>
              <a:rPr lang="ru-RU" sz="800" dirty="0" err="1">
                <a:solidFill>
                  <a:schemeClr val="accent1"/>
                </a:solidFill>
              </a:rPr>
              <a:t>global</a:t>
            </a:r>
            <a:r>
              <a:rPr lang="ru-RU" sz="800" dirty="0">
                <a:solidFill>
                  <a:schemeClr val="accent1"/>
                </a:solidFill>
              </a:rPr>
              <a:t> </a:t>
            </a:r>
            <a:r>
              <a:rPr lang="ru-RU" sz="800" dirty="0" err="1">
                <a:solidFill>
                  <a:schemeClr val="accent1"/>
                </a:solidFill>
              </a:rPr>
              <a:t>init.defaultBranch</a:t>
            </a:r>
            <a:r>
              <a:rPr lang="ru-RU" sz="800" dirty="0">
                <a:solidFill>
                  <a:schemeClr val="accent1"/>
                </a:solidFill>
              </a:rPr>
              <a:t> </a:t>
            </a:r>
            <a:r>
              <a:rPr lang="ru-RU" sz="800" dirty="0" err="1" smtClean="0">
                <a:solidFill>
                  <a:schemeClr val="accent1"/>
                </a:solidFill>
              </a:rPr>
              <a:t>main</a:t>
            </a:r>
            <a:r>
              <a:rPr lang="ru-RU" sz="800" dirty="0">
                <a:solidFill>
                  <a:schemeClr val="accent1"/>
                </a:solidFill>
              </a:rPr>
              <a:t/>
            </a:r>
            <a:br>
              <a:rPr lang="ru-RU" sz="800" dirty="0">
                <a:solidFill>
                  <a:schemeClr val="accent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Название </a:t>
            </a:r>
            <a:r>
              <a:rPr lang="ru-RU" sz="800" dirty="0">
                <a:solidFill>
                  <a:schemeClr val="tx1"/>
                </a:solidFill>
              </a:rPr>
              <a:t>этого параметра состоит из двух частей. </a:t>
            </a:r>
            <a:r>
              <a:rPr lang="ru-RU" sz="800" b="1" dirty="0" err="1">
                <a:solidFill>
                  <a:schemeClr val="tx1"/>
                </a:solidFill>
              </a:rPr>
              <a:t>init</a:t>
            </a:r>
            <a:r>
              <a:rPr lang="ru-RU" sz="800" dirty="0">
                <a:solidFill>
                  <a:schemeClr val="tx1"/>
                </a:solidFill>
              </a:rPr>
              <a:t> означает, что параметр относится к процедуре создания нового </a:t>
            </a:r>
            <a:r>
              <a:rPr lang="ru-RU" sz="800" dirty="0" err="1">
                <a:solidFill>
                  <a:schemeClr val="tx1"/>
                </a:solidFill>
              </a:rPr>
              <a:t>репозитория</a:t>
            </a:r>
            <a:r>
              <a:rPr lang="ru-RU" sz="800" dirty="0">
                <a:solidFill>
                  <a:schemeClr val="tx1"/>
                </a:solidFill>
              </a:rPr>
              <a:t>, а </a:t>
            </a:r>
            <a:r>
              <a:rPr lang="ru-RU" sz="800" b="1" dirty="0" err="1">
                <a:solidFill>
                  <a:schemeClr val="tx1"/>
                </a:solidFill>
              </a:rPr>
              <a:t>defaultBranch</a:t>
            </a:r>
            <a:r>
              <a:rPr lang="ru-RU" sz="800" dirty="0">
                <a:solidFill>
                  <a:schemeClr val="tx1"/>
                </a:solidFill>
              </a:rPr>
              <a:t> означает название главной ветки, которая будет создана при инициализации нового </a:t>
            </a:r>
            <a:r>
              <a:rPr lang="ru-RU" sz="800" dirty="0" err="1" smtClean="0">
                <a:solidFill>
                  <a:schemeClr val="tx1"/>
                </a:solidFill>
              </a:rPr>
              <a:t>репо</a:t>
            </a:r>
            <a:r>
              <a:rPr lang="ru-RU" sz="800" dirty="0" smtClean="0">
                <a:solidFill>
                  <a:schemeClr val="tx1"/>
                </a:solidFill>
              </a:rPr>
              <a:t>. Флаг </a:t>
            </a:r>
            <a:r>
              <a:rPr lang="ru-RU" sz="800" b="1" dirty="0">
                <a:solidFill>
                  <a:schemeClr val="tx1"/>
                </a:solidFill>
              </a:rPr>
              <a:t>--</a:t>
            </a:r>
            <a:r>
              <a:rPr lang="ru-RU" sz="800" b="1" dirty="0" err="1">
                <a:solidFill>
                  <a:schemeClr val="tx1"/>
                </a:solidFill>
              </a:rPr>
              <a:t>global</a:t>
            </a:r>
            <a:r>
              <a:rPr lang="ru-RU" sz="800" b="1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означает, что параметр настраивается на уровне всего гита и будет работать одинаково во всех твоих </a:t>
            </a:r>
            <a:r>
              <a:rPr lang="ru-RU" sz="800" dirty="0" err="1">
                <a:solidFill>
                  <a:schemeClr val="tx1"/>
                </a:solidFill>
              </a:rPr>
              <a:t>репозиториях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И последнее, что необходимо сделать, прежде чем </a:t>
            </a:r>
            <a:r>
              <a:rPr lang="ru-RU" sz="800" dirty="0" smtClean="0">
                <a:solidFill>
                  <a:schemeClr val="tx1"/>
                </a:solidFill>
              </a:rPr>
              <a:t>вы </a:t>
            </a:r>
            <a:r>
              <a:rPr lang="ru-RU" sz="800" dirty="0" err="1" smtClean="0">
                <a:solidFill>
                  <a:schemeClr val="tx1"/>
                </a:solidFill>
              </a:rPr>
              <a:t>сможеште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</a:rPr>
              <a:t>коммитить</a:t>
            </a:r>
            <a:r>
              <a:rPr lang="ru-RU" sz="800" dirty="0">
                <a:solidFill>
                  <a:schemeClr val="tx1"/>
                </a:solidFill>
              </a:rPr>
              <a:t>, это представить </a:t>
            </a:r>
            <a:r>
              <a:rPr lang="ru-RU" sz="800" dirty="0" smtClean="0">
                <a:solidFill>
                  <a:schemeClr val="tx1"/>
                </a:solidFill>
              </a:rPr>
              <a:t>себя гиту. Запиши </a:t>
            </a:r>
            <a:r>
              <a:rPr lang="ru-RU" sz="800" dirty="0">
                <a:solidFill>
                  <a:schemeClr val="tx1"/>
                </a:solidFill>
              </a:rPr>
              <a:t>свое имя в параметр </a:t>
            </a:r>
            <a:r>
              <a:rPr lang="ru-RU" sz="800" b="1" dirty="0">
                <a:solidFill>
                  <a:schemeClr val="tx1"/>
                </a:solidFill>
              </a:rPr>
              <a:t>user.name</a:t>
            </a:r>
            <a:r>
              <a:rPr lang="ru-RU" sz="800" dirty="0">
                <a:solidFill>
                  <a:schemeClr val="tx1"/>
                </a:solidFill>
              </a:rPr>
              <a:t>. </a:t>
            </a:r>
            <a:r>
              <a:rPr lang="ru-RU" sz="800" dirty="0" smtClean="0">
                <a:solidFill>
                  <a:schemeClr val="tx1"/>
                </a:solidFill>
              </a:rPr>
              <a:t>Например: </a:t>
            </a:r>
            <a:r>
              <a:rPr lang="ru-RU" sz="800" dirty="0" err="1" smtClean="0">
                <a:solidFill>
                  <a:schemeClr val="accent1"/>
                </a:solidFill>
              </a:rPr>
              <a:t>git</a:t>
            </a:r>
            <a:r>
              <a:rPr lang="ru-RU" sz="800" dirty="0" smtClean="0">
                <a:solidFill>
                  <a:schemeClr val="accent1"/>
                </a:solidFill>
              </a:rPr>
              <a:t> </a:t>
            </a:r>
            <a:r>
              <a:rPr lang="ru-RU" sz="800" dirty="0" err="1">
                <a:solidFill>
                  <a:schemeClr val="accent1"/>
                </a:solidFill>
              </a:rPr>
              <a:t>config</a:t>
            </a:r>
            <a:r>
              <a:rPr lang="ru-RU" sz="800" dirty="0">
                <a:solidFill>
                  <a:schemeClr val="accent1"/>
                </a:solidFill>
              </a:rPr>
              <a:t> --</a:t>
            </a:r>
            <a:r>
              <a:rPr lang="ru-RU" sz="800" dirty="0" err="1">
                <a:solidFill>
                  <a:schemeClr val="accent1"/>
                </a:solidFill>
              </a:rPr>
              <a:t>global</a:t>
            </a:r>
            <a:r>
              <a:rPr lang="ru-RU" sz="800" dirty="0">
                <a:solidFill>
                  <a:schemeClr val="accent1"/>
                </a:solidFill>
              </a:rPr>
              <a:t> user.name </a:t>
            </a:r>
            <a:r>
              <a:rPr lang="ru-RU" sz="800" dirty="0" smtClean="0">
                <a:solidFill>
                  <a:schemeClr val="accent1"/>
                </a:solidFill>
              </a:rPr>
              <a:t>«</a:t>
            </a:r>
            <a:r>
              <a:rPr lang="en-US" sz="800" dirty="0" smtClean="0">
                <a:solidFill>
                  <a:schemeClr val="accent1"/>
                </a:solidFill>
              </a:rPr>
              <a:t>Yaroslav </a:t>
            </a:r>
            <a:r>
              <a:rPr lang="en-US" sz="800" dirty="0" err="1" smtClean="0">
                <a:solidFill>
                  <a:schemeClr val="accent1"/>
                </a:solidFill>
              </a:rPr>
              <a:t>Pukazov</a:t>
            </a:r>
            <a:r>
              <a:rPr lang="ru-RU" sz="800" dirty="0" smtClean="0">
                <a:solidFill>
                  <a:schemeClr val="accent1"/>
                </a:solidFill>
              </a:rPr>
              <a:t>" </a:t>
            </a:r>
            <a:r>
              <a:rPr lang="ru-RU" sz="800" dirty="0" smtClean="0">
                <a:solidFill>
                  <a:schemeClr val="tx1"/>
                </a:solidFill>
              </a:rPr>
              <a:t>Не </a:t>
            </a:r>
            <a:r>
              <a:rPr lang="ru-RU" sz="800" dirty="0">
                <a:solidFill>
                  <a:schemeClr val="tx1"/>
                </a:solidFill>
              </a:rPr>
              <a:t>забудь двойные кавычки, если в имени есть </a:t>
            </a:r>
            <a:r>
              <a:rPr lang="ru-RU" sz="800" dirty="0" smtClean="0">
                <a:solidFill>
                  <a:schemeClr val="tx1"/>
                </a:solidFill>
              </a:rPr>
              <a:t>пробел!</a:t>
            </a:r>
            <a:r>
              <a:rPr lang="en-US" sz="800" dirty="0" smtClean="0">
                <a:solidFill>
                  <a:schemeClr val="tx1"/>
                </a:solidFill>
              </a:rPr>
              <a:t/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И </a:t>
            </a:r>
            <a:r>
              <a:rPr lang="ru-RU" sz="800" dirty="0">
                <a:solidFill>
                  <a:schemeClr val="tx1"/>
                </a:solidFill>
              </a:rPr>
              <a:t>в </a:t>
            </a:r>
            <a:r>
              <a:rPr lang="ru-RU" sz="800" b="1" dirty="0" err="1">
                <a:solidFill>
                  <a:schemeClr val="tx1"/>
                </a:solidFill>
              </a:rPr>
              <a:t>user.email</a:t>
            </a:r>
            <a:r>
              <a:rPr lang="ru-RU" sz="800" dirty="0">
                <a:solidFill>
                  <a:schemeClr val="tx1"/>
                </a:solidFill>
              </a:rPr>
              <a:t> запиши свой </a:t>
            </a:r>
            <a:r>
              <a:rPr lang="ru-RU" sz="800" dirty="0" err="1">
                <a:solidFill>
                  <a:schemeClr val="tx1"/>
                </a:solidFill>
              </a:rPr>
              <a:t>имейл</a:t>
            </a:r>
            <a:r>
              <a:rPr lang="ru-RU" sz="800" dirty="0">
                <a:solidFill>
                  <a:schemeClr val="tx1"/>
                </a:solidFill>
              </a:rPr>
              <a:t>, </a:t>
            </a:r>
            <a:r>
              <a:rPr lang="ru-RU" sz="800" dirty="0" smtClean="0">
                <a:solidFill>
                  <a:schemeClr val="tx1"/>
                </a:solidFill>
              </a:rPr>
              <a:t>пример: </a:t>
            </a:r>
            <a:r>
              <a:rPr lang="ru-RU" sz="800" dirty="0" err="1" smtClean="0">
                <a:solidFill>
                  <a:schemeClr val="accent1"/>
                </a:solidFill>
              </a:rPr>
              <a:t>git</a:t>
            </a:r>
            <a:r>
              <a:rPr lang="ru-RU" sz="800" dirty="0" smtClean="0">
                <a:solidFill>
                  <a:schemeClr val="accent1"/>
                </a:solidFill>
              </a:rPr>
              <a:t> </a:t>
            </a:r>
            <a:r>
              <a:rPr lang="ru-RU" sz="800" dirty="0" err="1">
                <a:solidFill>
                  <a:schemeClr val="accent1"/>
                </a:solidFill>
              </a:rPr>
              <a:t>config</a:t>
            </a:r>
            <a:r>
              <a:rPr lang="ru-RU" sz="800" dirty="0">
                <a:solidFill>
                  <a:schemeClr val="accent1"/>
                </a:solidFill>
              </a:rPr>
              <a:t> --</a:t>
            </a:r>
            <a:r>
              <a:rPr lang="ru-RU" sz="800" dirty="0" err="1">
                <a:solidFill>
                  <a:schemeClr val="accent1"/>
                </a:solidFill>
              </a:rPr>
              <a:t>global</a:t>
            </a:r>
            <a:r>
              <a:rPr lang="ru-RU" sz="800" dirty="0">
                <a:solidFill>
                  <a:schemeClr val="accent1"/>
                </a:solidFill>
              </a:rPr>
              <a:t> </a:t>
            </a:r>
            <a:r>
              <a:rPr lang="ru-RU" sz="800" dirty="0" err="1">
                <a:solidFill>
                  <a:schemeClr val="accent1"/>
                </a:solidFill>
              </a:rPr>
              <a:t>user.email</a:t>
            </a:r>
            <a:r>
              <a:rPr lang="ru-RU" sz="800" dirty="0">
                <a:solidFill>
                  <a:schemeClr val="accent1"/>
                </a:solidFill>
              </a:rPr>
              <a:t> </a:t>
            </a:r>
            <a:r>
              <a:rPr lang="en-US" sz="800" dirty="0" err="1" smtClean="0">
                <a:solidFill>
                  <a:schemeClr val="accent1"/>
                </a:solidFill>
                <a:hlinkClick r:id="rId7"/>
              </a:rPr>
              <a:t>yaroslav@pukazov</a:t>
            </a:r>
            <a:r>
              <a:rPr lang="ru-RU" sz="800" dirty="0" smtClean="0">
                <a:solidFill>
                  <a:schemeClr val="accent1"/>
                </a:solidFill>
                <a:hlinkClick r:id="rId7"/>
              </a:rPr>
              <a:t>.</a:t>
            </a:r>
            <a:r>
              <a:rPr lang="en-US" sz="800" dirty="0" err="1" smtClean="0">
                <a:solidFill>
                  <a:schemeClr val="accent1"/>
                </a:solidFill>
                <a:hlinkClick r:id="rId7"/>
              </a:rPr>
              <a:t>ru</a:t>
            </a:r>
            <a:r>
              <a:rPr lang="en-US" sz="800" dirty="0" smtClean="0">
                <a:solidFill>
                  <a:schemeClr val="accent1"/>
                </a:solidFill>
              </a:rPr>
              <a:t/>
            </a:r>
            <a:br>
              <a:rPr lang="en-US" sz="800" dirty="0" smtClean="0">
                <a:solidFill>
                  <a:schemeClr val="accent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Проверьте, </a:t>
            </a:r>
            <a:r>
              <a:rPr lang="ru-RU" sz="800" dirty="0">
                <a:solidFill>
                  <a:schemeClr val="tx1"/>
                </a:solidFill>
              </a:rPr>
              <a:t>что </a:t>
            </a:r>
            <a:r>
              <a:rPr lang="ru-RU" sz="800" dirty="0" err="1">
                <a:solidFill>
                  <a:schemeClr val="tx1"/>
                </a:solidFill>
              </a:rPr>
              <a:t>имейл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сохранился: </a:t>
            </a:r>
            <a:r>
              <a:rPr lang="ru-RU" sz="800" dirty="0" err="1" smtClean="0">
                <a:solidFill>
                  <a:schemeClr val="accent1"/>
                </a:solidFill>
              </a:rPr>
              <a:t>git</a:t>
            </a:r>
            <a:r>
              <a:rPr lang="ru-RU" sz="800" dirty="0" smtClean="0">
                <a:solidFill>
                  <a:schemeClr val="accent1"/>
                </a:solidFill>
              </a:rPr>
              <a:t> </a:t>
            </a:r>
            <a:r>
              <a:rPr lang="ru-RU" sz="800" dirty="0" err="1">
                <a:solidFill>
                  <a:schemeClr val="accent1"/>
                </a:solidFill>
              </a:rPr>
              <a:t>config</a:t>
            </a:r>
            <a:r>
              <a:rPr lang="ru-RU" sz="800" dirty="0">
                <a:solidFill>
                  <a:schemeClr val="accent1"/>
                </a:solidFill>
              </a:rPr>
              <a:t> --</a:t>
            </a:r>
            <a:r>
              <a:rPr lang="ru-RU" sz="800" dirty="0" err="1">
                <a:solidFill>
                  <a:schemeClr val="accent1"/>
                </a:solidFill>
              </a:rPr>
              <a:t>global</a:t>
            </a:r>
            <a:r>
              <a:rPr lang="ru-RU" sz="800" dirty="0">
                <a:solidFill>
                  <a:schemeClr val="accent1"/>
                </a:solidFill>
              </a:rPr>
              <a:t> </a:t>
            </a:r>
            <a:r>
              <a:rPr lang="ru-RU" sz="800" dirty="0" err="1" smtClean="0">
                <a:solidFill>
                  <a:schemeClr val="accent1"/>
                </a:solidFill>
              </a:rPr>
              <a:t>user.email</a:t>
            </a:r>
            <a:r>
              <a:rPr lang="en-US" sz="800" dirty="0" smtClean="0">
                <a:solidFill>
                  <a:schemeClr val="accent1"/>
                </a:solidFill>
              </a:rPr>
              <a:t/>
            </a:r>
            <a:br>
              <a:rPr lang="en-US" sz="800" dirty="0" smtClean="0">
                <a:solidFill>
                  <a:schemeClr val="accent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Это </a:t>
            </a:r>
            <a:r>
              <a:rPr lang="ru-RU" sz="800" dirty="0">
                <a:solidFill>
                  <a:schemeClr val="tx1"/>
                </a:solidFill>
              </a:rPr>
              <a:t>имя и почта будут указаны в каждом изменении, которое </a:t>
            </a:r>
            <a:r>
              <a:rPr lang="ru-RU" sz="800" dirty="0" smtClean="0">
                <a:solidFill>
                  <a:schemeClr val="tx1"/>
                </a:solidFill>
              </a:rPr>
              <a:t>вы </a:t>
            </a:r>
            <a:r>
              <a:rPr lang="ru-RU" sz="800" dirty="0" err="1" smtClean="0">
                <a:solidFill>
                  <a:schemeClr val="tx1"/>
                </a:solidFill>
              </a:rPr>
              <a:t>закоммитите</a:t>
            </a:r>
            <a:r>
              <a:rPr lang="ru-RU" sz="800" dirty="0" smtClean="0">
                <a:solidFill>
                  <a:schemeClr val="tx1"/>
                </a:solidFill>
              </a:rPr>
              <a:t>. </a:t>
            </a:r>
            <a:r>
              <a:rPr lang="ru-RU" sz="800" dirty="0">
                <a:solidFill>
                  <a:schemeClr val="tx1"/>
                </a:solidFill>
              </a:rPr>
              <a:t>Это как </a:t>
            </a:r>
            <a:r>
              <a:rPr lang="ru-RU" sz="800" dirty="0" smtClean="0">
                <a:solidFill>
                  <a:schemeClr val="tx1"/>
                </a:solidFill>
              </a:rPr>
              <a:t>ваша подпись</a:t>
            </a:r>
            <a:r>
              <a:rPr lang="ru-RU" sz="800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Если в отдельных </a:t>
            </a:r>
            <a:r>
              <a:rPr lang="ru-RU" sz="800" dirty="0" err="1">
                <a:solidFill>
                  <a:schemeClr val="tx1"/>
                </a:solidFill>
              </a:rPr>
              <a:t>репозиториях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вы захотите представляться </a:t>
            </a:r>
            <a:r>
              <a:rPr lang="ru-RU" sz="800" dirty="0">
                <a:solidFill>
                  <a:schemeClr val="tx1"/>
                </a:solidFill>
              </a:rPr>
              <a:t>другим именем или, например, указать рабочую почту, то нужно будет выполнить эти команды прямо в </a:t>
            </a:r>
            <a:r>
              <a:rPr lang="ru-RU" sz="800" dirty="0" err="1">
                <a:solidFill>
                  <a:schemeClr val="tx1"/>
                </a:solidFill>
              </a:rPr>
              <a:t>репозитории</a:t>
            </a:r>
            <a:r>
              <a:rPr lang="ru-RU" sz="800" dirty="0">
                <a:solidFill>
                  <a:schemeClr val="tx1"/>
                </a:solidFill>
              </a:rPr>
              <a:t> и без флага </a:t>
            </a:r>
            <a:r>
              <a:rPr lang="ru-RU" sz="800" b="1" dirty="0">
                <a:solidFill>
                  <a:schemeClr val="tx1"/>
                </a:solidFill>
              </a:rPr>
              <a:t>--</a:t>
            </a:r>
            <a:r>
              <a:rPr lang="ru-RU" sz="800" b="1" dirty="0" err="1" smtClean="0">
                <a:solidFill>
                  <a:schemeClr val="tx1"/>
                </a:solidFill>
              </a:rPr>
              <a:t>global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br>
              <a:rPr lang="en-US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Никакого </a:t>
            </a:r>
            <a:r>
              <a:rPr lang="ru-RU" sz="800" dirty="0">
                <a:solidFill>
                  <a:schemeClr val="tx1"/>
                </a:solidFill>
              </a:rPr>
              <a:t>подтверждения личности и </a:t>
            </a:r>
            <a:r>
              <a:rPr lang="ru-RU" sz="800" dirty="0" err="1">
                <a:solidFill>
                  <a:schemeClr val="tx1"/>
                </a:solidFill>
              </a:rPr>
              <a:t>имейла</a:t>
            </a:r>
            <a:r>
              <a:rPr lang="ru-RU" sz="800" dirty="0">
                <a:solidFill>
                  <a:schemeClr val="tx1"/>
                </a:solidFill>
              </a:rPr>
              <a:t> не требуется, поэтому </a:t>
            </a:r>
            <a:r>
              <a:rPr lang="ru-RU" sz="800" dirty="0" smtClean="0">
                <a:solidFill>
                  <a:schemeClr val="tx1"/>
                </a:solidFill>
              </a:rPr>
              <a:t>можете </a:t>
            </a:r>
            <a:r>
              <a:rPr lang="ru-RU" sz="800" dirty="0">
                <a:solidFill>
                  <a:schemeClr val="tx1"/>
                </a:solidFill>
              </a:rPr>
              <a:t>назваться хоть </a:t>
            </a:r>
            <a:r>
              <a:rPr lang="ru-RU" sz="800" dirty="0" err="1">
                <a:solidFill>
                  <a:schemeClr val="tx1"/>
                </a:solidFill>
              </a:rPr>
              <a:t>Линусом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Торвальдсом</a:t>
            </a:r>
            <a:r>
              <a:rPr lang="ru-RU" sz="800" dirty="0">
                <a:solidFill>
                  <a:schemeClr val="tx1"/>
                </a:solidFill>
              </a:rPr>
              <a:t>. Но не </a:t>
            </a:r>
            <a:r>
              <a:rPr lang="ru-RU" sz="800" dirty="0" smtClean="0">
                <a:solidFill>
                  <a:schemeClr val="tx1"/>
                </a:solidFill>
              </a:rPr>
              <a:t>стоит </a:t>
            </a:r>
            <a:r>
              <a:rPr lang="ru-RU" sz="800" dirty="0">
                <a:solidFill>
                  <a:schemeClr val="tx1"/>
                </a:solidFill>
              </a:rPr>
              <a:t>с этим чудить. Ведь </a:t>
            </a:r>
            <a:r>
              <a:rPr lang="ru-RU" sz="800" dirty="0" smtClean="0">
                <a:solidFill>
                  <a:schemeClr val="tx1"/>
                </a:solidFill>
              </a:rPr>
              <a:t>вы </a:t>
            </a:r>
            <a:r>
              <a:rPr lang="ru-RU" sz="800" dirty="0">
                <a:solidFill>
                  <a:schemeClr val="tx1"/>
                </a:solidFill>
              </a:rPr>
              <a:t>будешь работать с другими людьми в команде и </a:t>
            </a:r>
            <a:r>
              <a:rPr lang="ru-RU" sz="800" dirty="0" smtClean="0">
                <a:solidFill>
                  <a:schemeClr val="tx1"/>
                </a:solidFill>
              </a:rPr>
              <a:t>такой </a:t>
            </a:r>
            <a:r>
              <a:rPr lang="ru-RU" sz="800" dirty="0">
                <a:solidFill>
                  <a:schemeClr val="tx1"/>
                </a:solidFill>
              </a:rPr>
              <a:t>креатив будет только </a:t>
            </a:r>
            <a:r>
              <a:rPr lang="ru-RU" sz="800" dirty="0" smtClean="0">
                <a:solidFill>
                  <a:schemeClr val="tx1"/>
                </a:solidFill>
              </a:rPr>
              <a:t>мешать.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 smtClean="0">
                <a:solidFill>
                  <a:schemeClr val="tx1"/>
                </a:solidFill>
              </a:rPr>
              <a:t>Ваши </a:t>
            </a:r>
            <a:r>
              <a:rPr lang="ru-RU" sz="800" dirty="0">
                <a:solidFill>
                  <a:schemeClr val="tx1"/>
                </a:solidFill>
              </a:rPr>
              <a:t>имя и </a:t>
            </a:r>
            <a:r>
              <a:rPr lang="ru-RU" sz="800" dirty="0" err="1">
                <a:solidFill>
                  <a:schemeClr val="tx1"/>
                </a:solidFill>
              </a:rPr>
              <a:t>имейл</a:t>
            </a:r>
            <a:r>
              <a:rPr lang="ru-RU" sz="800" dirty="0">
                <a:solidFill>
                  <a:schemeClr val="tx1"/>
                </a:solidFill>
              </a:rPr>
              <a:t> при настройке никуда не отправляются, </a:t>
            </a:r>
            <a:r>
              <a:rPr lang="ru-RU" sz="800" dirty="0" smtClean="0">
                <a:solidFill>
                  <a:schemeClr val="tx1"/>
                </a:solidFill>
              </a:rPr>
              <a:t>вам </a:t>
            </a:r>
            <a:r>
              <a:rPr lang="ru-RU" sz="800" dirty="0">
                <a:solidFill>
                  <a:schemeClr val="tx1"/>
                </a:solidFill>
              </a:rPr>
              <a:t>нигде не </a:t>
            </a:r>
            <a:r>
              <a:rPr lang="ru-RU" sz="800" dirty="0" smtClean="0">
                <a:solidFill>
                  <a:schemeClr val="tx1"/>
                </a:solidFill>
              </a:rPr>
              <a:t>надо регистрироваться </a:t>
            </a:r>
            <a:r>
              <a:rPr lang="ru-RU" sz="800" dirty="0">
                <a:solidFill>
                  <a:schemeClr val="tx1"/>
                </a:solidFill>
              </a:rPr>
              <a:t>и на почту присылать никто ничего не будет. Все настройки гита сохраняются локально </a:t>
            </a:r>
            <a:r>
              <a:rPr lang="ru-RU" sz="800" dirty="0" smtClean="0">
                <a:solidFill>
                  <a:schemeClr val="tx1"/>
                </a:solidFill>
              </a:rPr>
              <a:t>на </a:t>
            </a:r>
            <a:r>
              <a:rPr lang="ru-RU" sz="800" dirty="0">
                <a:solidFill>
                  <a:schemeClr val="tx1"/>
                </a:solidFill>
              </a:rPr>
              <a:t>компьютере. Но как только </a:t>
            </a:r>
            <a:r>
              <a:rPr lang="ru-RU" sz="800" dirty="0" smtClean="0">
                <a:solidFill>
                  <a:schemeClr val="tx1"/>
                </a:solidFill>
              </a:rPr>
              <a:t>вы отправляете </a:t>
            </a:r>
            <a:r>
              <a:rPr lang="ru-RU" sz="800" dirty="0">
                <a:solidFill>
                  <a:schemeClr val="tx1"/>
                </a:solidFill>
              </a:rPr>
              <a:t>свой первый </a:t>
            </a:r>
            <a:r>
              <a:rPr lang="ru-RU" sz="800" dirty="0" err="1">
                <a:solidFill>
                  <a:schemeClr val="tx1"/>
                </a:solidFill>
              </a:rPr>
              <a:t>коммит</a:t>
            </a:r>
            <a:r>
              <a:rPr lang="ru-RU" sz="800" dirty="0">
                <a:solidFill>
                  <a:schemeClr val="tx1"/>
                </a:solidFill>
              </a:rPr>
              <a:t> в удаленный </a:t>
            </a:r>
            <a:r>
              <a:rPr lang="ru-RU" sz="800" dirty="0" err="1">
                <a:solidFill>
                  <a:schemeClr val="tx1"/>
                </a:solidFill>
              </a:rPr>
              <a:t>репозиторий</a:t>
            </a:r>
            <a:r>
              <a:rPr lang="ru-RU" sz="800" dirty="0">
                <a:solidFill>
                  <a:schemeClr val="tx1"/>
                </a:solidFill>
              </a:rPr>
              <a:t> (где бы он ни находился), </a:t>
            </a:r>
            <a:r>
              <a:rPr lang="ru-RU" sz="800" dirty="0" smtClean="0">
                <a:solidFill>
                  <a:schemeClr val="tx1"/>
                </a:solidFill>
              </a:rPr>
              <a:t>ваше </a:t>
            </a:r>
            <a:r>
              <a:rPr lang="ru-RU" sz="800" dirty="0">
                <a:solidFill>
                  <a:schemeClr val="tx1"/>
                </a:solidFill>
              </a:rPr>
              <a:t>имя и </a:t>
            </a:r>
            <a:r>
              <a:rPr lang="ru-RU" sz="800" dirty="0" err="1">
                <a:solidFill>
                  <a:schemeClr val="tx1"/>
                </a:solidFill>
              </a:rPr>
              <a:t>имейл</a:t>
            </a:r>
            <a:r>
              <a:rPr lang="ru-RU" sz="800" dirty="0">
                <a:solidFill>
                  <a:schemeClr val="tx1"/>
                </a:solidFill>
              </a:rPr>
              <a:t> улетят вместе с ним, как подпись </a:t>
            </a:r>
            <a:r>
              <a:rPr lang="ru-RU" sz="800" dirty="0" err="1">
                <a:solidFill>
                  <a:schemeClr val="tx1"/>
                </a:solidFill>
              </a:rPr>
              <a:t>коммита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08265" y="191129"/>
            <a:ext cx="3703719" cy="7963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Чтобы работать с гитом, нужно установить его на компьютер. После этого можно работать с любым количеством локальных и удаленных </a:t>
            </a:r>
            <a:r>
              <a:rPr lang="ru-RU" sz="1200" dirty="0" err="1">
                <a:solidFill>
                  <a:schemeClr val="tx1"/>
                </a:solidFill>
              </a:rPr>
              <a:t>репозиториев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31" y="1099630"/>
            <a:ext cx="5161905" cy="2571429"/>
          </a:xfrm>
        </p:spPr>
      </p:pic>
      <p:pic>
        <p:nvPicPr>
          <p:cNvPr id="1027" name="Picture 3" descr="C:\Users\pukazov_yag\Downloads\24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03" y="3804249"/>
            <a:ext cx="1754154" cy="26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437F0A-FD52-494B-9787-D33921FF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0" y="162489"/>
            <a:ext cx="10555043" cy="52753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использовать использования </a:t>
            </a:r>
            <a:r>
              <a:rPr lang="en-US" dirty="0" err="1"/>
              <a:t>Git</a:t>
            </a:r>
            <a:r>
              <a:rPr lang="en-US" dirty="0"/>
              <a:t> </a:t>
            </a:r>
            <a:r>
              <a:rPr lang="ru-RU" dirty="0"/>
              <a:t>в конструкторском </a:t>
            </a:r>
            <a:r>
              <a:rPr lang="ru-RU" dirty="0" smtClean="0"/>
              <a:t>бюро?</a:t>
            </a:r>
            <a:endParaRPr lang="ru-RU" dirty="0"/>
          </a:p>
        </p:txBody>
      </p:sp>
      <p:pic>
        <p:nvPicPr>
          <p:cNvPr id="2052" name="Picture 4" descr="C:\Users\pukazov_yag\Pictures\Скриншоты\Screenshot_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30" y="1061187"/>
            <a:ext cx="5830982" cy="4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ukazov_yag\Pictures\Скриншоты\Screenshot_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3" y="1061187"/>
            <a:ext cx="5898586" cy="4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1518</Words>
  <Application>Microsoft Office PowerPoint</Application>
  <PresentationFormat>Произвольный</PresentationFormat>
  <Paragraphs>197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Система контроля версий Git  в инженерной деятельности</vt:lpstr>
      <vt:lpstr>Что такое Git?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Начало работы в Git</vt:lpstr>
      <vt:lpstr>Как использовать использования Git в конструкторском бюро?</vt:lpstr>
      <vt:lpstr>Как использовать использования Git в конструкторском бюро?</vt:lpstr>
      <vt:lpstr>Нюансы использования Git в конструкторском бюро</vt:lpstr>
      <vt:lpstr>Презентация PowerPoint</vt:lpstr>
      <vt:lpstr>Презентация PowerPoint</vt:lpstr>
      <vt:lpstr>Нюансы использования Git в конструкторском бюро</vt:lpstr>
      <vt:lpstr>Как использовать Git в инженерной деятельности?</vt:lpstr>
      <vt:lpstr>Как использовать Git в преподавательской деятельности?</vt:lpstr>
      <vt:lpstr>GitCAD — Инженерный GitHub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бытового контроля версий с помощью Git</dc:title>
  <dc:creator>Ярослав Пуказов</dc:creator>
  <cp:lastModifiedBy>ПУКАЗОВ ЯРОСЛАВ ГЕННАДЬЕВИЧ</cp:lastModifiedBy>
  <cp:revision>79</cp:revision>
  <dcterms:created xsi:type="dcterms:W3CDTF">2024-02-12T17:50:21Z</dcterms:created>
  <dcterms:modified xsi:type="dcterms:W3CDTF">2024-02-15T06:25:39Z</dcterms:modified>
</cp:coreProperties>
</file>