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5" r:id="rId4"/>
    <p:sldId id="270" r:id="rId5"/>
    <p:sldId id="271" r:id="rId6"/>
    <p:sldId id="272" r:id="rId7"/>
    <p:sldId id="267" r:id="rId8"/>
    <p:sldId id="268" r:id="rId9"/>
    <p:sldId id="269" r:id="rId10"/>
    <p:sldId id="273" r:id="rId11"/>
    <p:sldId id="275" r:id="rId12"/>
    <p:sldId id="274" r:id="rId13"/>
    <p:sldId id="27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82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C65E84-F3FD-7E1C-6E7F-9B32D7DE4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0697E1D-BD70-63FF-AA07-46D6B8861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B70547-2907-5080-CD46-31B482B8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611E813-DCB7-2BA9-4B0A-BC4E18FA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0A5BA7-917D-30EE-517B-EE1E255C8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0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9F01F1-ED24-3518-46AB-5D11D5995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1B09185-0E32-EC8C-0FEF-013C82D5C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F0D06D-02EA-A431-B3AA-745DA40D4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2CE373-60B7-2E17-7AE5-9A4B0646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69B45C-AFA4-542A-D31F-3288A60B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823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7530D46-BF4F-6539-4C1E-94A7434DB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B2D6B0B-80E3-8FE1-63D9-639AD3073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FB44F3-1EB4-E87E-2C80-A270AB056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B2323D-3FD8-7AE4-30AC-9D17466B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75F96C5-1B09-2398-ACA8-AB74C5D9A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22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8F6D23-565B-D83D-C114-827DCB250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678AAE-A80B-4DA3-8912-85BB5EF10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E2F3CB-48D1-86D8-366D-4FAEEDB0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953DDE9-1584-272C-4F35-2AF7FFE8C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1A5529-00D0-0A33-061B-4452225DE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63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DA8229-8BB1-7FB9-DE50-15FE3893D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BFC7A26-7F90-3CFB-1FB0-A580F830A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3F14792-6871-7316-103A-8EFC28B2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81A05FA-18A6-B8C6-BD99-58CA3B532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71773E9-A957-2678-AEFC-75514F8EC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32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E7462F-F560-48EE-8F8A-5A53CDFC4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F7F67FB-D020-73F6-2CD4-B5C43C228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0967742-410B-A36A-340D-1FC18399C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58060C3-8491-F581-A0EE-AD3BB740F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C363D98-2637-2AB0-FFA5-F10AC5C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8CBD7E7-2421-8EDB-E627-21A21C89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42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9AAB2B-0ED3-4EE3-85F7-C701CEA96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CFABCA2-FD4F-67DB-8E76-74AACC869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E93A145-19FF-B3E2-D274-BA92C9627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D095CBA-2591-9FE7-279E-746A36336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573FD96-F9C6-1D95-14CD-580AE5E39B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AF9C2B5-CA87-C7D0-697B-2E005C856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88EFFB0-36CC-55FE-BF84-9A13C7D93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B2696B8-29C8-8B8D-7CBA-4C285E10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70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F62431-039D-8660-4201-27A07945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7749E3C-A645-DB92-5AA5-2B447CBB9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96D3E3E-4182-F151-B2C0-33CFD7E1D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6686EE3-0830-52C8-8A4B-E08E9128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5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B4536C5-C02F-A1E5-1434-EB88B0918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0E6DB84-ED64-8966-DF63-7B43B2893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22DAF1A-034A-D658-6F09-1C4CB2AD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F6B0F5-66F3-952C-642A-8ADC48B4F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B47693-BE31-F06A-BB4F-2A8A4DE2C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6C324D8-5233-978D-A02A-EDCC74B87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5DE93DC-8BDB-2C7C-2699-D100B554D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39B83C2-1807-0E2F-30D9-ACD579B7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D9ED0E9-FBE2-537F-BBEA-BC3D50CFC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94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EDD2C0-5B01-001B-9297-6FB2CF5B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9A73677-DFB2-BDD5-ABC3-ECBDBC33A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48A2AD5-FDED-2BDE-04F8-6A2A17F9A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A8EE1A7-E1C7-54A5-6DA9-BD424696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9E33D8-E5DE-9A8F-2F3D-ECC7AA7F0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AC4DBD8-1298-0CE2-B1E8-DBA9FDD10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3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34F816-AC98-648C-7E60-199BEC5A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4643D5E-165E-890F-04F4-957920D26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7CED11-F8B0-9EB7-5FE8-F0E854260E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A83478-70A9-4BFA-9C44-8DD37DE47C53}" type="datetimeFigureOut">
              <a:rPr lang="ru-RU" smtClean="0"/>
              <a:t>19.06.2026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08D7299-D183-2F05-3C64-3C010414AB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2DF4516-F158-5B6E-2EBB-1891E810C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A78D0-D5AD-4444-A179-5E7336E0AE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86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9777" y="260649"/>
            <a:ext cx="3601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Lotus Engineering Software</a:t>
            </a: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07646" y="849323"/>
            <a:ext cx="5142857" cy="5672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en-US" sz="2133" dirty="0">
                <a:solidFill>
                  <a:prstClr val="black"/>
                </a:solidFill>
                <a:latin typeface="Calibri"/>
              </a:rPr>
              <a:t>Lotus Engineering Software</a:t>
            </a:r>
            <a:r>
              <a:rPr lang="ru-RU" sz="2133" dirty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2133" dirty="0">
                <a:solidFill>
                  <a:prstClr val="black"/>
                </a:solidFill>
                <a:latin typeface="Calibri"/>
              </a:rPr>
              <a:t>Lesoft) – </a:t>
            </a:r>
            <a:r>
              <a:rPr lang="ru-RU" sz="2133" dirty="0">
                <a:solidFill>
                  <a:prstClr val="black"/>
                </a:solidFill>
                <a:latin typeface="Calibri"/>
              </a:rPr>
              <a:t>пакет программ для расчета</a:t>
            </a:r>
            <a:r>
              <a:rPr lang="en-US" sz="2133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2133" dirty="0">
                <a:solidFill>
                  <a:prstClr val="black"/>
                </a:solidFill>
                <a:latin typeface="Calibri"/>
              </a:rPr>
              <a:t>различных параметров транспортного средства, одной из таких программ является </a:t>
            </a:r>
            <a:r>
              <a:rPr lang="en-US" sz="2133" dirty="0">
                <a:solidFill>
                  <a:prstClr val="black"/>
                </a:solidFill>
                <a:latin typeface="Calibri"/>
              </a:rPr>
              <a:t>Lotus Vehicle Simulation</a:t>
            </a:r>
            <a:r>
              <a:rPr lang="ru-RU" sz="2133" dirty="0">
                <a:solidFill>
                  <a:prstClr val="black"/>
                </a:solidFill>
                <a:latin typeface="Calibri"/>
              </a:rPr>
              <a:t>. </a:t>
            </a:r>
          </a:p>
          <a:p>
            <a:pPr defTabSz="1219170">
              <a:defRPr/>
            </a:pPr>
            <a:r>
              <a:rPr lang="en-US" sz="2133" dirty="0">
                <a:solidFill>
                  <a:prstClr val="black"/>
                </a:solidFill>
                <a:latin typeface="Calibri"/>
              </a:rPr>
              <a:t>Lotus Vehicle Simulation – </a:t>
            </a:r>
            <a:r>
              <a:rPr lang="ru-RU" sz="2133" dirty="0">
                <a:solidFill>
                  <a:prstClr val="black"/>
                </a:solidFill>
                <a:latin typeface="Calibri"/>
              </a:rPr>
              <a:t>это программа моделирования, способная прогнозировать полную производительность системы автомобиля. </a:t>
            </a:r>
          </a:p>
          <a:p>
            <a:pPr defTabSz="1219170">
              <a:defRPr/>
            </a:pPr>
            <a:r>
              <a:rPr lang="ru-RU" sz="2133" dirty="0">
                <a:solidFill>
                  <a:prstClr val="black"/>
                </a:solidFill>
                <a:latin typeface="Calibri"/>
              </a:rPr>
              <a:t>Программа используется для расчета:</a:t>
            </a:r>
          </a:p>
          <a:p>
            <a:pPr marL="342900" indent="-342900" defTabSz="1219170">
              <a:buFont typeface="Arial" panose="020B0604020202020204" pitchFamily="34" charset="0"/>
              <a:buChar char="•"/>
              <a:defRPr/>
            </a:pPr>
            <a:r>
              <a:rPr lang="ru-RU" sz="2133" dirty="0">
                <a:solidFill>
                  <a:prstClr val="black"/>
                </a:solidFill>
                <a:latin typeface="Calibri"/>
              </a:rPr>
              <a:t>Ускорения по прямой и максимальная скорость</a:t>
            </a:r>
          </a:p>
          <a:p>
            <a:pPr marL="342900" indent="-342900" defTabSz="1219170">
              <a:buFont typeface="Arial" panose="020B0604020202020204" pitchFamily="34" charset="0"/>
              <a:buChar char="•"/>
              <a:defRPr/>
            </a:pPr>
            <a:r>
              <a:rPr lang="ru-RU" sz="2133" dirty="0">
                <a:solidFill>
                  <a:prstClr val="black"/>
                </a:solidFill>
                <a:latin typeface="Calibri"/>
              </a:rPr>
              <a:t>Расход топлива и выбросы вредных веществ( как в стационарном, так и в динамическом режиме)</a:t>
            </a:r>
          </a:p>
          <a:p>
            <a:pPr marL="342900" indent="-342900" defTabSz="1219170">
              <a:buFont typeface="Arial" panose="020B0604020202020204" pitchFamily="34" charset="0"/>
              <a:buChar char="•"/>
              <a:defRPr/>
            </a:pPr>
            <a:r>
              <a:rPr lang="ru-RU" sz="2133" dirty="0">
                <a:solidFill>
                  <a:prstClr val="black"/>
                </a:solidFill>
                <a:latin typeface="Calibri"/>
              </a:rPr>
              <a:t>Определение возможностей движения на треке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11" y="1190070"/>
            <a:ext cx="4992555" cy="500328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002DD5E0-C421-EEBB-BC66-9134D7F01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118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0AD23E3-7626-D3D3-6094-51CCE69AD642}"/>
              </a:ext>
            </a:extLst>
          </p:cNvPr>
          <p:cNvSpPr txBox="1"/>
          <p:nvPr/>
        </p:nvSpPr>
        <p:spPr>
          <a:xfrm>
            <a:off x="2927307" y="656649"/>
            <a:ext cx="5120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Также есть функция расчета движения по треку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B56CB91-89E2-D946-3CAC-872FE8A0C878}"/>
              </a:ext>
            </a:extLst>
          </p:cNvPr>
          <p:cNvSpPr txBox="1"/>
          <p:nvPr/>
        </p:nvSpPr>
        <p:spPr>
          <a:xfrm>
            <a:off x="335995" y="1686526"/>
            <a:ext cx="3192729" cy="3842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1400" dirty="0"/>
              <a:t>RM800T_1</a:t>
            </a:r>
          </a:p>
          <a:p>
            <a:r>
              <a:rPr lang="en-US" sz="1400" dirty="0"/>
              <a:t>           </a:t>
            </a:r>
            <a:r>
              <a:rPr lang="en-US" sz="1400" dirty="0" err="1"/>
              <a:t>Example_Data</a:t>
            </a:r>
            <a:endParaRPr lang="en-US" sz="1400" dirty="0"/>
          </a:p>
          <a:p>
            <a:r>
              <a:rPr lang="en-US" sz="1400" dirty="0"/>
              <a:t>                                    RESULTS</a:t>
            </a:r>
          </a:p>
          <a:p>
            <a:r>
              <a:rPr lang="en-US" sz="1400" dirty="0"/>
              <a:t>                                    ~~~~~~~</a:t>
            </a:r>
          </a:p>
          <a:p>
            <a:r>
              <a:rPr lang="en-US" sz="1400" dirty="0"/>
              <a:t>   Lotus (South) Track Simulation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   Total Cycle Time . . .    106.7 s</a:t>
            </a:r>
          </a:p>
          <a:p>
            <a:r>
              <a:rPr lang="en-US" sz="1400" dirty="0"/>
              <a:t>   Lap Time (standing start) .   55.424 s</a:t>
            </a:r>
          </a:p>
          <a:p>
            <a:r>
              <a:rPr lang="en-US" sz="1400" dirty="0"/>
              <a:t>   Lap Time (flying lap) .....   51.382 s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Dist</a:t>
            </a:r>
            <a:r>
              <a:rPr lang="en-US" sz="1400" dirty="0"/>
              <a:t> Travelled (nom) .   2586.0 m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Dist</a:t>
            </a:r>
            <a:r>
              <a:rPr lang="en-US" sz="1400" dirty="0"/>
              <a:t> Travelled (nom) .    2.586 km</a:t>
            </a:r>
          </a:p>
          <a:p>
            <a:r>
              <a:rPr lang="en-US" sz="1400" dirty="0"/>
              <a:t>   </a:t>
            </a:r>
            <a:r>
              <a:rPr lang="en-US" sz="1400" dirty="0" err="1"/>
              <a:t>Dist</a:t>
            </a:r>
            <a:r>
              <a:rPr lang="en-US" sz="1400" dirty="0"/>
              <a:t> Travelled (nom) .    1.607 miles</a:t>
            </a:r>
          </a:p>
          <a:p>
            <a:r>
              <a:rPr lang="en-US" sz="1400" dirty="0"/>
              <a:t>   Mean Power Developed .    30.61 kw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   Default Gear Shift Map</a:t>
            </a:r>
          </a:p>
          <a:p>
            <a:r>
              <a:rPr lang="en-US" sz="1400" dirty="0"/>
              <a:t>   No. of Gear Changes          28</a:t>
            </a:r>
            <a:endParaRPr lang="ru-RU" sz="14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12D074-858C-36B1-04CE-B99267075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128" y="1686526"/>
            <a:ext cx="8458418" cy="370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400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03C5DC8-1435-15E7-7AB5-F4FFC80270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433" b="4113"/>
          <a:stretch>
            <a:fillRect/>
          </a:stretch>
        </p:blipFill>
        <p:spPr>
          <a:xfrm>
            <a:off x="2394763" y="760977"/>
            <a:ext cx="6826659" cy="515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92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90D9D6B-14A3-5843-F001-5E5EAE70FFF8}"/>
              </a:ext>
            </a:extLst>
          </p:cNvPr>
          <p:cNvSpPr txBox="1"/>
          <p:nvPr/>
        </p:nvSpPr>
        <p:spPr>
          <a:xfrm>
            <a:off x="1090463" y="454131"/>
            <a:ext cx="10011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Есть возможность создания собственного трека при помощи инструмента построения треков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67EB298-433F-5F00-CC50-20364BDE7C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12" t="7536" r="2756" b="2595"/>
          <a:stretch>
            <a:fillRect/>
          </a:stretch>
        </p:blipFill>
        <p:spPr>
          <a:xfrm>
            <a:off x="2399533" y="1141464"/>
            <a:ext cx="6940850" cy="474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977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2517" y="1963270"/>
            <a:ext cx="6939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Добавить про расход топлива и про расчет выбросов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09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DE58253-F157-D292-672B-C54648D59DCF}"/>
              </a:ext>
            </a:extLst>
          </p:cNvPr>
          <p:cNvSpPr txBox="1"/>
          <p:nvPr/>
        </p:nvSpPr>
        <p:spPr>
          <a:xfrm>
            <a:off x="4246744" y="1841074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Машина рм800Т в 3д</a:t>
            </a:r>
          </a:p>
        </p:txBody>
      </p:sp>
    </p:spTree>
    <p:extLst>
      <p:ext uri="{BB962C8B-B14F-4D97-AF65-F5344CB8AC3E}">
        <p14:creationId xmlns:p14="http://schemas.microsoft.com/office/powerpoint/2010/main" val="42348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1A3E8F-2A2C-644C-C07F-82BC3EC77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172" y="2224938"/>
            <a:ext cx="5574049" cy="280449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288BB89-6044-C276-3255-BF881ADDC188}"/>
              </a:ext>
            </a:extLst>
          </p:cNvPr>
          <p:cNvSpPr txBox="1"/>
          <p:nvPr/>
        </p:nvSpPr>
        <p:spPr>
          <a:xfrm>
            <a:off x="3567337" y="622998"/>
            <a:ext cx="458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Ввод параметров транспортного средства</a:t>
            </a:r>
          </a:p>
        </p:txBody>
      </p:sp>
    </p:spTree>
    <p:extLst>
      <p:ext uri="{BB962C8B-B14F-4D97-AF65-F5344CB8AC3E}">
        <p14:creationId xmlns:p14="http://schemas.microsoft.com/office/powerpoint/2010/main" val="81818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940E479-88FA-5B87-2DD3-B4437B3CA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5196" y="1876629"/>
            <a:ext cx="5330184" cy="31047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232A23F-303F-C9EA-9AD9-D6569C135E04}"/>
              </a:ext>
            </a:extLst>
          </p:cNvPr>
          <p:cNvSpPr txBox="1"/>
          <p:nvPr/>
        </p:nvSpPr>
        <p:spPr>
          <a:xfrm>
            <a:off x="4308113" y="859168"/>
            <a:ext cx="393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Ввод параметров силового агрегата</a:t>
            </a:r>
          </a:p>
        </p:txBody>
      </p:sp>
    </p:spTree>
    <p:extLst>
      <p:ext uri="{BB962C8B-B14F-4D97-AF65-F5344CB8AC3E}">
        <p14:creationId xmlns:p14="http://schemas.microsoft.com/office/powerpoint/2010/main" val="2024931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782FE0D-D914-4F04-A424-44B12D1CA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241" y="1878019"/>
            <a:ext cx="5161373" cy="22196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076DADB-6AED-4CD7-69C7-B75319CF7E58}"/>
              </a:ext>
            </a:extLst>
          </p:cNvPr>
          <p:cNvSpPr txBox="1"/>
          <p:nvPr/>
        </p:nvSpPr>
        <p:spPr>
          <a:xfrm>
            <a:off x="4418577" y="932811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Ввод параметров шин</a:t>
            </a:r>
          </a:p>
        </p:txBody>
      </p:sp>
    </p:spTree>
    <p:extLst>
      <p:ext uri="{BB962C8B-B14F-4D97-AF65-F5344CB8AC3E}">
        <p14:creationId xmlns:p14="http://schemas.microsoft.com/office/powerpoint/2010/main" val="322472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73CF6EC-3036-6C5C-0D3E-FFCA8E60F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9849" y="1979030"/>
            <a:ext cx="4021431" cy="25234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AF29D60-92BE-C8F2-C200-D2F42617F27F}"/>
              </a:ext>
            </a:extLst>
          </p:cNvPr>
          <p:cNvSpPr txBox="1"/>
          <p:nvPr/>
        </p:nvSpPr>
        <p:spPr>
          <a:xfrm>
            <a:off x="4283565" y="1159877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Ввод параметров трансмиссии</a:t>
            </a:r>
          </a:p>
        </p:txBody>
      </p:sp>
    </p:spTree>
    <p:extLst>
      <p:ext uri="{BB962C8B-B14F-4D97-AF65-F5344CB8AC3E}">
        <p14:creationId xmlns:p14="http://schemas.microsoft.com/office/powerpoint/2010/main" val="84558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A215E1C-CF85-04B4-A7C0-98DE5C2ED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441" y="932408"/>
            <a:ext cx="6625969" cy="52812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DFC42CA-7C73-6CB1-8474-8F6F1E35E404}"/>
              </a:ext>
            </a:extLst>
          </p:cNvPr>
          <p:cNvSpPr txBox="1"/>
          <p:nvPr/>
        </p:nvSpPr>
        <p:spPr>
          <a:xfrm>
            <a:off x="4751207" y="275045"/>
            <a:ext cx="21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Расчет параметров</a:t>
            </a:r>
          </a:p>
        </p:txBody>
      </p:sp>
    </p:spTree>
    <p:extLst>
      <p:ext uri="{BB962C8B-B14F-4D97-AF65-F5344CB8AC3E}">
        <p14:creationId xmlns:p14="http://schemas.microsoft.com/office/powerpoint/2010/main" val="1697298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A20FDC5-6BA1-B95F-D64C-A823A353C108}"/>
              </a:ext>
            </a:extLst>
          </p:cNvPr>
          <p:cNvSpPr txBox="1"/>
          <p:nvPr/>
        </p:nvSpPr>
        <p:spPr>
          <a:xfrm>
            <a:off x="4449262" y="266394"/>
            <a:ext cx="2451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Текстовые результаты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244875A-61EA-1250-BAEE-F0421FC976BC}"/>
              </a:ext>
            </a:extLst>
          </p:cNvPr>
          <p:cNvSpPr txBox="1"/>
          <p:nvPr/>
        </p:nvSpPr>
        <p:spPr>
          <a:xfrm>
            <a:off x="1292373" y="884166"/>
            <a:ext cx="452399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             </a:t>
            </a:r>
            <a:r>
              <a:rPr lang="en-US" sz="1400" dirty="0"/>
              <a:t>RM800T_1</a:t>
            </a:r>
          </a:p>
          <a:p>
            <a:r>
              <a:rPr lang="ru-RU" sz="1400" dirty="0"/>
              <a:t>           Результаты</a:t>
            </a:r>
            <a:endParaRPr lang="en-US" sz="1400" dirty="0"/>
          </a:p>
          <a:p>
            <a:endParaRPr lang="ru-RU" sz="1400" dirty="0"/>
          </a:p>
          <a:p>
            <a:r>
              <a:rPr lang="ru-RU" sz="1400" dirty="0"/>
              <a:t>   Ускорение транспортного средства( с буксованием)</a:t>
            </a:r>
          </a:p>
          <a:p>
            <a:r>
              <a:rPr lang="ru-RU" sz="1400" dirty="0"/>
              <a:t> </a:t>
            </a:r>
          </a:p>
          <a:p>
            <a:r>
              <a:rPr lang="en-US" sz="1400" dirty="0"/>
              <a:t>   </a:t>
            </a:r>
            <a:r>
              <a:rPr lang="ru-RU" sz="1400" dirty="0"/>
              <a:t>Измеренное время цикла</a:t>
            </a:r>
            <a:r>
              <a:rPr lang="en-US" sz="1400" dirty="0"/>
              <a:t>. . .     80.0 s</a:t>
            </a:r>
          </a:p>
          <a:p>
            <a:r>
              <a:rPr lang="ru-RU" sz="1400" dirty="0"/>
              <a:t> </a:t>
            </a:r>
          </a:p>
          <a:p>
            <a:r>
              <a:rPr lang="fr-FR" sz="1400" dirty="0"/>
              <a:t>   </a:t>
            </a:r>
            <a:r>
              <a:rPr lang="ru-RU" sz="1400" dirty="0"/>
              <a:t>Пройденное расстояние </a:t>
            </a:r>
            <a:r>
              <a:rPr lang="fr-FR" sz="1400" dirty="0"/>
              <a:t>(</a:t>
            </a:r>
            <a:r>
              <a:rPr lang="ru-RU" sz="1400" dirty="0"/>
              <a:t>м</a:t>
            </a:r>
            <a:r>
              <a:rPr lang="fr-FR" sz="1400" dirty="0"/>
              <a:t>) .   2551.8 </a:t>
            </a:r>
            <a:r>
              <a:rPr lang="ru-RU" sz="1400" dirty="0"/>
              <a:t>м</a:t>
            </a:r>
            <a:endParaRPr lang="fr-FR" sz="1400" dirty="0"/>
          </a:p>
          <a:p>
            <a:r>
              <a:rPr lang="ru-RU" sz="1400" dirty="0"/>
              <a:t>  </a:t>
            </a:r>
            <a:r>
              <a:rPr lang="fr-FR" sz="1400" dirty="0"/>
              <a:t> </a:t>
            </a:r>
            <a:r>
              <a:rPr lang="ru-RU" sz="1400" dirty="0"/>
              <a:t>Пройденное расстояние </a:t>
            </a:r>
            <a:r>
              <a:rPr lang="fr-FR" sz="1400" dirty="0"/>
              <a:t>(</a:t>
            </a:r>
            <a:r>
              <a:rPr lang="ru-RU" sz="1400" dirty="0"/>
              <a:t>км</a:t>
            </a:r>
            <a:r>
              <a:rPr lang="fr-FR" sz="1400" dirty="0"/>
              <a:t>) .    2.552 km</a:t>
            </a:r>
          </a:p>
          <a:p>
            <a:r>
              <a:rPr lang="en-US" sz="1400" dirty="0"/>
              <a:t> </a:t>
            </a:r>
            <a:r>
              <a:rPr lang="ru-RU" sz="1400" dirty="0"/>
              <a:t>  Пройденное расстояние</a:t>
            </a:r>
            <a:r>
              <a:rPr lang="en-US" sz="1400" dirty="0"/>
              <a:t> (miles) .    1.586 miles</a:t>
            </a:r>
          </a:p>
          <a:p>
            <a:r>
              <a:rPr lang="en-US" sz="1400" dirty="0"/>
              <a:t>   </a:t>
            </a:r>
            <a:r>
              <a:rPr lang="ru-RU" sz="1400" dirty="0"/>
              <a:t>Использованная мощность</a:t>
            </a:r>
            <a:r>
              <a:rPr lang="en-US" sz="1400" dirty="0"/>
              <a:t> .    43.33 kw</a:t>
            </a:r>
          </a:p>
          <a:p>
            <a:r>
              <a:rPr lang="ru-RU" sz="1400" dirty="0"/>
              <a:t> </a:t>
            </a:r>
          </a:p>
          <a:p>
            <a:r>
              <a:rPr lang="en-US" sz="1400" dirty="0"/>
              <a:t>   </a:t>
            </a:r>
            <a:r>
              <a:rPr lang="ru-RU" sz="1400" dirty="0"/>
              <a:t>Количество выполненных переключений    </a:t>
            </a:r>
            <a:r>
              <a:rPr lang="en-US" sz="1400" dirty="0"/>
              <a:t>9</a:t>
            </a:r>
          </a:p>
          <a:p>
            <a:r>
              <a:rPr lang="ru-RU" sz="1400" dirty="0"/>
              <a:t> </a:t>
            </a: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xmlns="" id="{322EAED0-2418-17BA-5678-E27FFB757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81457"/>
              </p:ext>
            </p:extLst>
          </p:nvPr>
        </p:nvGraphicFramePr>
        <p:xfrm>
          <a:off x="1352996" y="3761323"/>
          <a:ext cx="4402748" cy="27343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0687">
                  <a:extLst>
                    <a:ext uri="{9D8B030D-6E8A-4147-A177-3AD203B41FA5}">
                      <a16:colId xmlns:a16="http://schemas.microsoft.com/office/drawing/2014/main" xmlns="" val="2507723191"/>
                    </a:ext>
                  </a:extLst>
                </a:gridCol>
                <a:gridCol w="1100687">
                  <a:extLst>
                    <a:ext uri="{9D8B030D-6E8A-4147-A177-3AD203B41FA5}">
                      <a16:colId xmlns:a16="http://schemas.microsoft.com/office/drawing/2014/main" xmlns="" val="2909550197"/>
                    </a:ext>
                  </a:extLst>
                </a:gridCol>
                <a:gridCol w="1100687">
                  <a:extLst>
                    <a:ext uri="{9D8B030D-6E8A-4147-A177-3AD203B41FA5}">
                      <a16:colId xmlns:a16="http://schemas.microsoft.com/office/drawing/2014/main" xmlns="" val="339321929"/>
                    </a:ext>
                  </a:extLst>
                </a:gridCol>
                <a:gridCol w="1100687">
                  <a:extLst>
                    <a:ext uri="{9D8B030D-6E8A-4147-A177-3AD203B41FA5}">
                      <a16:colId xmlns:a16="http://schemas.microsoft.com/office/drawing/2014/main" xmlns="" val="2210745975"/>
                    </a:ext>
                  </a:extLst>
                </a:gridCol>
              </a:tblGrid>
              <a:tr h="38531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миль/час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Время(с)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Передаточное число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Обороты двигателя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5266438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10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0.702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8,300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4009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7023389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20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1.900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6,140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5950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2904020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30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3.079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4,439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6436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7903407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40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4.420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3,410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6576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7231355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50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6.163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2,730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6567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9546090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60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8.764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2,046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5893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642388"/>
                  </a:ext>
                </a:extLst>
              </a:tr>
              <a:tr h="3355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0 -  70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13.136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2,046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6871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1531605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xmlns="" id="{008D9910-6863-4B99-A517-17C3FB100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463059"/>
              </p:ext>
            </p:extLst>
          </p:nvPr>
        </p:nvGraphicFramePr>
        <p:xfrm>
          <a:off x="6038722" y="1115706"/>
          <a:ext cx="4743836" cy="537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5959">
                  <a:extLst>
                    <a:ext uri="{9D8B030D-6E8A-4147-A177-3AD203B41FA5}">
                      <a16:colId xmlns:a16="http://schemas.microsoft.com/office/drawing/2014/main" xmlns="" val="2043958208"/>
                    </a:ext>
                  </a:extLst>
                </a:gridCol>
                <a:gridCol w="1185959">
                  <a:extLst>
                    <a:ext uri="{9D8B030D-6E8A-4147-A177-3AD203B41FA5}">
                      <a16:colId xmlns:a16="http://schemas.microsoft.com/office/drawing/2014/main" xmlns="" val="2513961029"/>
                    </a:ext>
                  </a:extLst>
                </a:gridCol>
                <a:gridCol w="1185959">
                  <a:extLst>
                    <a:ext uri="{9D8B030D-6E8A-4147-A177-3AD203B41FA5}">
                      <a16:colId xmlns:a16="http://schemas.microsoft.com/office/drawing/2014/main" xmlns="" val="4220680210"/>
                    </a:ext>
                  </a:extLst>
                </a:gridCol>
                <a:gridCol w="1185959">
                  <a:extLst>
                    <a:ext uri="{9D8B030D-6E8A-4147-A177-3AD203B41FA5}">
                      <a16:colId xmlns:a16="http://schemas.microsoft.com/office/drawing/2014/main" xmlns="" val="158326033"/>
                    </a:ext>
                  </a:extLst>
                </a:gridCol>
              </a:tblGrid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км/час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Время(с)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Передаточное число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Обороты двигателя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9156115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10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0.302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8,885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3591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6358666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20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0.934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8,300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4996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6181050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30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1.679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6,830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6170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3413649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40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2.454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5,120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6159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3180306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50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3.196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4,439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6663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8449920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60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4.057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3,410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6132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2047450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0 -  70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4.932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3,410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7143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4878821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80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6.108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2,730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6529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4275179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90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7.438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2,730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7336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36164838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100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9.492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2,046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6103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11464526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110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12.169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2,046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6710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284969"/>
                  </a:ext>
                </a:extLst>
              </a:tr>
              <a:tr h="413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0 -  120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17.395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2,046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7315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3832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228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EE48D5A-C65D-DD43-849D-0578EAB39F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940" y="885470"/>
            <a:ext cx="10536120" cy="50870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643883-1BCC-456D-3957-856C6DEAFBD5}"/>
              </a:ext>
            </a:extLst>
          </p:cNvPr>
          <p:cNvSpPr txBox="1"/>
          <p:nvPr/>
        </p:nvSpPr>
        <p:spPr>
          <a:xfrm>
            <a:off x="3964446" y="405037"/>
            <a:ext cx="4451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3Д визуализация выполненного расчета </a:t>
            </a:r>
          </a:p>
        </p:txBody>
      </p:sp>
    </p:spTree>
    <p:extLst>
      <p:ext uri="{BB962C8B-B14F-4D97-AF65-F5344CB8AC3E}">
        <p14:creationId xmlns:p14="http://schemas.microsoft.com/office/powerpoint/2010/main" val="13467757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412</Words>
  <Application>Microsoft Office PowerPoint</Application>
  <PresentationFormat>Произвольный</PresentationFormat>
  <Paragraphs>134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a36020</dc:creator>
  <cp:lastModifiedBy>КИРИЛЛОВ АРТЕМ МИХАЙЛОВИЧ</cp:lastModifiedBy>
  <cp:revision>15</cp:revision>
  <dcterms:created xsi:type="dcterms:W3CDTF">2026-06-10T18:43:27Z</dcterms:created>
  <dcterms:modified xsi:type="dcterms:W3CDTF">2026-06-19T07:11:46Z</dcterms:modified>
</cp:coreProperties>
</file>