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5" r:id="rId6"/>
    <p:sldId id="267" r:id="rId7"/>
    <p:sldId id="268" r:id="rId8"/>
    <p:sldId id="272" r:id="rId9"/>
    <p:sldId id="271" r:id="rId10"/>
    <p:sldId id="270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3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56947-B816-F833-5CF4-7CFD969A1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150E1B-E425-78FE-B1B3-209C24FDD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F69A01-E4FD-A62C-ABAC-4DC72377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49E3-E15E-42C9-8D17-E97837C796EA}" type="datetimeFigureOut">
              <a:rPr lang="ru-RU" smtClean="0"/>
              <a:t>05.07.2026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E0D78-2089-339C-1B92-1A1CCB31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982DD2-F377-4651-5EDD-EECE6077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F8B4-65AD-4082-A0C5-0FACB0B0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4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7D5FD-1DBA-5A14-70A8-F5A6AA62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02006B-513C-B069-11FB-3B2D7EF05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FCF8A-D3F5-F462-63DF-3144BE8D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49E3-E15E-42C9-8D17-E97837C796EA}" type="datetimeFigureOut">
              <a:rPr lang="ru-RU" smtClean="0"/>
              <a:t>05.07.2026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61892-D0BC-E8DF-62E3-7175F745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D8FD5-2821-A109-AA7D-AA1EA4BE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F8B4-65AD-4082-A0C5-0FACB0B0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5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6D202D-AD65-D118-A078-F4192EB2C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4366D2-BDCE-4BC0-844C-EFC3DAF5F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8F881-DA33-797F-8B42-EA75F51B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49E3-E15E-42C9-8D17-E97837C796EA}" type="datetimeFigureOut">
              <a:rPr lang="ru-RU" smtClean="0"/>
              <a:t>05.07.2026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4DB3B-C04C-6AC6-CDB1-C23F8540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63B4D4-E6AC-9E08-072B-7AB0099E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F8B4-65AD-4082-A0C5-0FACB0B0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8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F183F-4177-EF2A-86A5-38E0C29B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CD8D7-D0AD-8A2B-7B10-F1B17E0C1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08E2A-1EE9-EC9C-54C2-792B8A1A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49E3-E15E-42C9-8D17-E97837C796EA}" type="datetimeFigureOut">
              <a:rPr lang="ru-RU" smtClean="0"/>
              <a:t>05.07.2026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E59A57-EBD8-4349-9B11-EA24FA66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6A991D-DA8F-683F-851C-FF25B76C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F8B4-65AD-4082-A0C5-0FACB0B0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7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456B-196B-36D1-7ED2-EC4EC3E6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F3979-101B-6FDD-73D6-A2B254994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90C8D2-6D7F-B37C-9B4A-30F30BAB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49E3-E15E-42C9-8D17-E97837C796EA}" type="datetimeFigureOut">
              <a:rPr lang="ru-RU" smtClean="0"/>
              <a:t>05.07.2026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690FD-D131-685C-0E52-56B5E634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CE210-0CEC-26B1-4A2E-D17C86DB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F8B4-65AD-4082-A0C5-0FACB0B0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5EAA3-1ABE-493E-8868-3B1ACFFB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01F5E-BD5E-0A42-ABF0-90209159A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CF05EC-2244-7DFF-B955-AC9F6A2B4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066173-8082-60D4-1A81-315ED222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49E3-E15E-42C9-8D17-E97837C796EA}" type="datetimeFigureOut">
              <a:rPr lang="ru-RU" smtClean="0"/>
              <a:t>05.07.2026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AE5A2-B0BE-2615-57E9-564D0EAF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1F4D4-A0DA-6E68-FF30-3BB517DD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F8B4-65AD-4082-A0C5-0FACB0B0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5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3CBD7-622E-B4FC-A962-5719261A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A41838-F1FB-1380-3DC6-6D72C26DB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26065E-7BF0-927A-D904-B31C0E206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54601A-C8A5-D590-0388-B1834A512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742F0B-CD07-5E1C-8CB0-B1715500E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445ADD-8119-8BF9-9AFE-F0A2FF7B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49E3-E15E-42C9-8D17-E97837C796EA}" type="datetimeFigureOut">
              <a:rPr lang="ru-RU" smtClean="0"/>
              <a:t>05.07.2026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367A38-C1BE-86CA-0E3B-5A910F84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BCF50B-FF59-7B92-5540-370BE636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F8B4-65AD-4082-A0C5-0FACB0B0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8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5CCEE-3341-8EF7-2044-FDE7A6EB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D055AE-FA0E-373E-778A-39204508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49E3-E15E-42C9-8D17-E97837C796EA}" type="datetimeFigureOut">
              <a:rPr lang="ru-RU" smtClean="0"/>
              <a:t>05.07.2026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F2019A-8666-DC2C-28CF-E9B5784D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0A8ADC-B038-3685-C0B8-56D68375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F8B4-65AD-4082-A0C5-0FACB0B0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C70348-DD32-B118-1C06-7AF95909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49E3-E15E-42C9-8D17-E97837C796EA}" type="datetimeFigureOut">
              <a:rPr lang="ru-RU" smtClean="0"/>
              <a:t>05.07.2026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43D2C5-58FA-6BD4-439F-A901834D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58651A-50F4-59F3-6A35-D69E8E5EF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F8B4-65AD-4082-A0C5-0FACB0B0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9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B69B2-DE98-066C-F0C9-49153CE0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230F0-54AC-5E1C-B1AD-1403F34EC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64FA5-CECA-0535-C818-DC5417EFB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3F2F9-8E61-1312-4504-5786C184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49E3-E15E-42C9-8D17-E97837C796EA}" type="datetimeFigureOut">
              <a:rPr lang="ru-RU" smtClean="0"/>
              <a:t>05.07.2026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1DF62-0DF6-C944-3A6F-F84BE3B5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DDD5D7-44B1-2C70-0468-B9E57907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F8B4-65AD-4082-A0C5-0FACB0B0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3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9B5CD-DD8F-4A07-0B4A-EA903AA7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235055-6F69-22FC-4DDB-351CFB8EC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AA9882-8941-20AE-6BB9-5409BBEB6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AE23AF-1F7F-AE7B-828A-E7A98C44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49E3-E15E-42C9-8D17-E97837C796EA}" type="datetimeFigureOut">
              <a:rPr lang="ru-RU" smtClean="0"/>
              <a:t>05.07.2026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48B9-B713-4BC7-AC60-6DC80187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8860E0-6164-8052-B548-BDB6DB35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F8B4-65AD-4082-A0C5-0FACB0B0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67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D5A47-9D11-81FE-2420-A9F298B7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78F3F9-37E4-1DF5-E7E8-591E88E9B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767F7-CAB2-82C0-8B34-35B3FB5F8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F349E3-E15E-42C9-8D17-E97837C796EA}" type="datetimeFigureOut">
              <a:rPr lang="ru-RU" smtClean="0"/>
              <a:t>05.07.2026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2E8A9-3B21-C40E-2CE6-8785C33DB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9C0FA-0926-5F6E-91E3-0BA6B1B3A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82F8B4-65AD-4082-A0C5-0FACB0B0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09C057-790A-D86B-04F6-7C43CA02025D}"/>
              </a:ext>
            </a:extLst>
          </p:cNvPr>
          <p:cNvSpPr txBox="1"/>
          <p:nvPr/>
        </p:nvSpPr>
        <p:spPr>
          <a:xfrm>
            <a:off x="4496042" y="581637"/>
            <a:ext cx="319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Что такое подвеска?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BE6FE-FFEC-F251-BB65-52ED729A5D33}"/>
              </a:ext>
            </a:extLst>
          </p:cNvPr>
          <p:cNvSpPr txBox="1"/>
          <p:nvPr/>
        </p:nvSpPr>
        <p:spPr>
          <a:xfrm>
            <a:off x="1186598" y="1146323"/>
            <a:ext cx="9711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Подвеска автомобиля</a:t>
            </a:r>
            <a:r>
              <a:rPr lang="ru-RU" dirty="0"/>
              <a:t> — это сложная система узлов и деталей, которая связывает колёса с несущим кузовом или рамой машины. Её главная задача — смягчать удары и вибрации от неровностей дороги, обеспечивать постоянный контакт колёс с покрытием, сохранять управляемость и защищать остальные узлы автомобиля от преждевременного износа.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F6824E-CB56-0057-5A74-B603F1A86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41" y="2786791"/>
            <a:ext cx="6231492" cy="30897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6D5EFC-2A93-DA5E-C096-828094C74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084" y="2680505"/>
            <a:ext cx="4067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53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98DD2D-2EBC-110E-E018-662CBD123E19}"/>
              </a:ext>
            </a:extLst>
          </p:cNvPr>
          <p:cNvSpPr txBox="1"/>
          <p:nvPr/>
        </p:nvSpPr>
        <p:spPr>
          <a:xfrm>
            <a:off x="4298072" y="184108"/>
            <a:ext cx="359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Оптимизация решений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267CC-E9DF-58FD-4608-ABCF924A8F6A}"/>
              </a:ext>
            </a:extLst>
          </p:cNvPr>
          <p:cNvSpPr txBox="1"/>
          <p:nvPr/>
        </p:nvSpPr>
        <p:spPr>
          <a:xfrm>
            <a:off x="607554" y="711881"/>
            <a:ext cx="10899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Оптимизация состоит в том чтобы добиться заданных характеристик, задаваемых с помощью кинематических показателей, при помощи редактирования точек или параметров податливости втулок, в ограниченном диапазоне. Программа автоматически редактирует схему выбирая наилучшее решение для удовлетворения заданным характеристикам.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A19C00-A401-FB7E-EC06-9036CC428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849" y="2045238"/>
            <a:ext cx="6523468" cy="428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22480B-FC9B-2AFC-F2E1-24ACA247D696}"/>
              </a:ext>
            </a:extLst>
          </p:cNvPr>
          <p:cNvSpPr txBox="1"/>
          <p:nvPr/>
        </p:nvSpPr>
        <p:spPr>
          <a:xfrm>
            <a:off x="3634076" y="435721"/>
            <a:ext cx="4923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Вывод графических результатов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AC396-7E2B-2F1A-AD87-3F482D3BE60B}"/>
              </a:ext>
            </a:extLst>
          </p:cNvPr>
          <p:cNvSpPr txBox="1"/>
          <p:nvPr/>
        </p:nvSpPr>
        <p:spPr>
          <a:xfrm>
            <a:off x="836806" y="944664"/>
            <a:ext cx="10317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/>
              <a:t>Полезным инструментом при анализе или сравнении являются графические результаты, позволяют наглядно увидеть различия или сходство. При помощи графиков можно вывести изменения параметров: </a:t>
            </a:r>
            <a:r>
              <a:rPr lang="ru-RU" b="1" dirty="0"/>
              <a:t>развала/схождения, передаточного отношения амортизатора, Кастора, колеи/полуколеи, антиклевок, аккерман, центр крена, наклон шкворня и другие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003519-8B19-CD62-3391-00A389581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04" y="2396930"/>
            <a:ext cx="4390759" cy="41320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C8457E-8271-E27C-007B-4B44D026B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78949"/>
            <a:ext cx="4390758" cy="41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3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372" y="290250"/>
            <a:ext cx="4259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Lotus Engineering Software</a:t>
            </a:r>
            <a:endParaRPr lang="ru-RU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096" y="1028733"/>
            <a:ext cx="4896544" cy="534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133" b="1" dirty="0">
                <a:solidFill>
                  <a:prstClr val="black"/>
                </a:solidFill>
                <a:latin typeface="Calibri"/>
              </a:rPr>
              <a:t>Lotus Engineering Software</a:t>
            </a:r>
            <a:r>
              <a:rPr lang="ru-RU" sz="2133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133" b="1" dirty="0">
                <a:solidFill>
                  <a:prstClr val="black"/>
                </a:solidFill>
                <a:latin typeface="Calibri"/>
              </a:rPr>
              <a:t>Lesoft) </a:t>
            </a:r>
            <a:r>
              <a:rPr lang="en-US" sz="2133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ru-RU" sz="2133" dirty="0">
                <a:solidFill>
                  <a:prstClr val="black"/>
                </a:solidFill>
                <a:latin typeface="Calibri"/>
              </a:rPr>
              <a:t>пакет программ для расчета параметров различных узлов транспортного средства, одной из таких программ является </a:t>
            </a:r>
            <a:r>
              <a:rPr lang="en-US" sz="2133" dirty="0">
                <a:solidFill>
                  <a:prstClr val="black"/>
                </a:solidFill>
                <a:latin typeface="Calibri"/>
              </a:rPr>
              <a:t>Lotus Suspension Analysis</a:t>
            </a:r>
            <a:r>
              <a:rPr lang="ru-RU" sz="2133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defTabSz="1219170">
              <a:defRPr/>
            </a:pPr>
            <a:endParaRPr lang="ru-RU" sz="2133" dirty="0">
              <a:solidFill>
                <a:prstClr val="black"/>
              </a:solidFill>
              <a:latin typeface="Calibri"/>
            </a:endParaRPr>
          </a:p>
          <a:p>
            <a:pPr defTabSz="1219170">
              <a:defRPr/>
            </a:pPr>
            <a:r>
              <a:rPr lang="en-US" sz="2133" b="1" dirty="0">
                <a:solidFill>
                  <a:prstClr val="black"/>
                </a:solidFill>
                <a:latin typeface="Calibri"/>
              </a:rPr>
              <a:t>Lotus Suspension Analysis</a:t>
            </a:r>
            <a:r>
              <a:rPr lang="ru-RU" sz="2133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133" b="1" dirty="0">
                <a:solidFill>
                  <a:prstClr val="black"/>
                </a:solidFill>
                <a:latin typeface="Calibri"/>
              </a:rPr>
              <a:t>LSA)</a:t>
            </a:r>
            <a:r>
              <a:rPr lang="en-US" sz="2133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ru-RU" sz="2133" dirty="0">
                <a:solidFill>
                  <a:prstClr val="black"/>
                </a:solidFill>
                <a:latin typeface="Calibri"/>
              </a:rPr>
              <a:t>программа для разработки и анализа геометрии подвески, которая строит динамические геометрические и кинематические модели и отображает в графическом виде основные параметры – </a:t>
            </a:r>
            <a:r>
              <a:rPr lang="ru-RU" sz="2133" b="1" dirty="0">
                <a:solidFill>
                  <a:prstClr val="black"/>
                </a:solidFill>
                <a:latin typeface="Calibri"/>
              </a:rPr>
              <a:t>угла развала, кастора, аккермана, центр крена, динамику схождения и развала, колесной базы и другие.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1" y="1220755"/>
            <a:ext cx="4992555" cy="500328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02DD5E0-C421-EEBB-BC66-9134D7F0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11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0D061E-A60A-82B4-2033-132A118CFAF6}"/>
              </a:ext>
            </a:extLst>
          </p:cNvPr>
          <p:cNvSpPr txBox="1"/>
          <p:nvPr/>
        </p:nvSpPr>
        <p:spPr>
          <a:xfrm>
            <a:off x="3259433" y="651353"/>
            <a:ext cx="5327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Применение в различных областях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39055-F579-C8F1-DC45-9E8F993DD0C0}"/>
              </a:ext>
            </a:extLst>
          </p:cNvPr>
          <p:cNvSpPr txBox="1"/>
          <p:nvPr/>
        </p:nvSpPr>
        <p:spPr>
          <a:xfrm>
            <a:off x="984597" y="1242010"/>
            <a:ext cx="9876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мировой практике проектирования, анализа и оптимизации подвесок колесных дорожных и внедорожных транспортных средств, особенно среди студентов участвующих в международных соревнованиях </a:t>
            </a:r>
            <a:r>
              <a:rPr lang="en-US" b="1" dirty="0"/>
              <a:t>SAE</a:t>
            </a:r>
            <a:r>
              <a:rPr lang="ru-RU" b="1" dirty="0"/>
              <a:t> (</a:t>
            </a:r>
            <a:r>
              <a:rPr lang="en-US" b="1" dirty="0"/>
              <a:t>BAJA</a:t>
            </a:r>
            <a:r>
              <a:rPr lang="ru-RU" b="1" dirty="0"/>
              <a:t>, </a:t>
            </a:r>
            <a:r>
              <a:rPr lang="en-US" b="1" dirty="0"/>
              <a:t>SUPRA</a:t>
            </a:r>
            <a:r>
              <a:rPr lang="ru-RU" b="1" dirty="0"/>
              <a:t>, EFFI-CYCLE, </a:t>
            </a:r>
            <a:r>
              <a:rPr lang="en-US" b="1" dirty="0"/>
              <a:t>GO</a:t>
            </a:r>
            <a:r>
              <a:rPr lang="ru-RU" b="1" dirty="0"/>
              <a:t>-</a:t>
            </a:r>
            <a:r>
              <a:rPr lang="en-US" b="1" dirty="0"/>
              <a:t>KART</a:t>
            </a:r>
            <a:r>
              <a:rPr lang="ru-RU" b="1" dirty="0"/>
              <a:t>), Formula </a:t>
            </a:r>
            <a:r>
              <a:rPr lang="en-US" b="1" dirty="0"/>
              <a:t>Student</a:t>
            </a:r>
            <a:r>
              <a:rPr lang="ru-RU" b="1" dirty="0"/>
              <a:t> и Formula Bharat.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784DC2-8C54-97DB-576D-6A03DD26C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70" y="2501815"/>
            <a:ext cx="3920464" cy="3920464"/>
          </a:xfrm>
          <a:prstGeom prst="rect">
            <a:avLst/>
          </a:prstGeom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id="{B223E86D-351C-1DEC-FB26-43BE881E1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33" y="2501815"/>
            <a:ext cx="5880697" cy="39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6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800651-A97F-FD43-0D6C-AB0F8446F0CC}"/>
              </a:ext>
            </a:extLst>
          </p:cNvPr>
          <p:cNvSpPr txBox="1"/>
          <p:nvPr/>
        </p:nvSpPr>
        <p:spPr>
          <a:xfrm>
            <a:off x="4427915" y="113533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Выбор типа подвески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EABD37-E846-6E1F-6349-F835B0C35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42" y="920450"/>
            <a:ext cx="5148870" cy="26263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59E56E-7B95-EB82-9776-1D41310DB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81" y="3892093"/>
            <a:ext cx="5150331" cy="28523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5F5A43-2776-21ED-CCA3-47567361F3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564"/>
          <a:stretch>
            <a:fillRect/>
          </a:stretch>
        </p:blipFill>
        <p:spPr>
          <a:xfrm>
            <a:off x="6941040" y="920450"/>
            <a:ext cx="3991453" cy="2626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887390-33B7-9CDA-B8E4-EF4EDBBA3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933" y="3892091"/>
            <a:ext cx="5453670" cy="2846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51F711-BF2F-2122-75A0-C513E4DC69A2}"/>
              </a:ext>
            </a:extLst>
          </p:cNvPr>
          <p:cNvSpPr txBox="1"/>
          <p:nvPr/>
        </p:nvSpPr>
        <p:spPr>
          <a:xfrm>
            <a:off x="82935" y="575197"/>
            <a:ext cx="6126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Двойной поперечный рычаг с нижним расположением амортизатора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1C5549-7C99-A225-A8DE-F7AA2BE6ADFD}"/>
              </a:ext>
            </a:extLst>
          </p:cNvPr>
          <p:cNvSpPr txBox="1"/>
          <p:nvPr/>
        </p:nvSpPr>
        <p:spPr>
          <a:xfrm>
            <a:off x="6601447" y="575196"/>
            <a:ext cx="4670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Двойной поперечный рычаг с толкателями</a:t>
            </a:r>
            <a:r>
              <a:rPr lang="en-US" sz="1400" b="1" dirty="0"/>
              <a:t>(Push rod)</a:t>
            </a:r>
            <a:endParaRPr lang="ru-RU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DF4BC5-CC60-549A-6F3A-4E39FD332C37}"/>
              </a:ext>
            </a:extLst>
          </p:cNvPr>
          <p:cNvSpPr txBox="1"/>
          <p:nvPr/>
        </p:nvSpPr>
        <p:spPr>
          <a:xfrm>
            <a:off x="5856437" y="3565577"/>
            <a:ext cx="6160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Двойной поперечный рычаг с верхним расположением амортизатора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6F1E1-16CC-C23C-3088-2C9DD1CEB93C}"/>
              </a:ext>
            </a:extLst>
          </p:cNvPr>
          <p:cNvSpPr txBox="1"/>
          <p:nvPr/>
        </p:nvSpPr>
        <p:spPr>
          <a:xfrm>
            <a:off x="1813813" y="3584315"/>
            <a:ext cx="2472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Подвеска типа Макферсон</a:t>
            </a:r>
          </a:p>
        </p:txBody>
      </p:sp>
    </p:spTree>
    <p:extLst>
      <p:ext uri="{BB962C8B-B14F-4D97-AF65-F5344CB8AC3E}">
        <p14:creationId xmlns:p14="http://schemas.microsoft.com/office/powerpoint/2010/main" val="10846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26128A-8D74-E297-F428-C8D34A12BFF4}"/>
              </a:ext>
            </a:extLst>
          </p:cNvPr>
          <p:cNvSpPr txBox="1"/>
          <p:nvPr/>
        </p:nvSpPr>
        <p:spPr>
          <a:xfrm>
            <a:off x="3581529" y="245477"/>
            <a:ext cx="5028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Выбор типа рулевого управления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4C4E4-22CF-C866-1F97-253AC6C135BF}"/>
              </a:ext>
            </a:extLst>
          </p:cNvPr>
          <p:cNvSpPr txBox="1"/>
          <p:nvPr/>
        </p:nvSpPr>
        <p:spPr>
          <a:xfrm>
            <a:off x="877579" y="846894"/>
            <a:ext cx="10512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проектировании или анализе подвески важным элементом подвески является рулевое управление. </a:t>
            </a:r>
            <a:r>
              <a:rPr lang="en-US" b="1" dirty="0"/>
              <a:t>Lotus Suspension Analysis </a:t>
            </a:r>
            <a:r>
              <a:rPr lang="ru-RU" dirty="0"/>
              <a:t>позволяет рассмотреть два типа: </a:t>
            </a:r>
            <a:r>
              <a:rPr lang="ru-RU" b="1" dirty="0"/>
              <a:t>рулевая рейка и рулевая коробка</a:t>
            </a:r>
            <a:r>
              <a:rPr lang="ru-RU" dirty="0"/>
              <a:t>, для каждого типа можно задать ход поворота.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0C09E-9155-9653-3073-3AEF5C9D370C}"/>
              </a:ext>
            </a:extLst>
          </p:cNvPr>
          <p:cNvSpPr txBox="1"/>
          <p:nvPr/>
        </p:nvSpPr>
        <p:spPr>
          <a:xfrm>
            <a:off x="2242876" y="1736286"/>
            <a:ext cx="1946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Рулевая рейка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099D9-FADC-4081-02A7-C2681B6ABEE6}"/>
              </a:ext>
            </a:extLst>
          </p:cNvPr>
          <p:cNvSpPr txBox="1"/>
          <p:nvPr/>
        </p:nvSpPr>
        <p:spPr>
          <a:xfrm>
            <a:off x="7874293" y="1736286"/>
            <a:ext cx="2226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Рулевая коробка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13053C-ECFD-05C8-7E1B-A885390102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564"/>
          <a:stretch>
            <a:fillRect/>
          </a:stretch>
        </p:blipFill>
        <p:spPr>
          <a:xfrm>
            <a:off x="553260" y="2224544"/>
            <a:ext cx="5325601" cy="35042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175074-FE1E-E121-DC7B-0DA05E0E8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918" y="2226496"/>
            <a:ext cx="4535643" cy="35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6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AF776D-3BBA-E3B2-450C-DB80F96E56D5}"/>
              </a:ext>
            </a:extLst>
          </p:cNvPr>
          <p:cNvSpPr txBox="1"/>
          <p:nvPr/>
        </p:nvSpPr>
        <p:spPr>
          <a:xfrm>
            <a:off x="3735418" y="50069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Задание параметров шасси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7E5EC3-9FED-6609-B36E-A98AA3545594}"/>
              </a:ext>
            </a:extLst>
          </p:cNvPr>
          <p:cNvSpPr txBox="1"/>
          <p:nvPr/>
        </p:nvSpPr>
        <p:spPr>
          <a:xfrm>
            <a:off x="430372" y="425996"/>
            <a:ext cx="11070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Просмотр работы подвески в динамическом виде можно в различных режимах: удар/отбой, крен и поворот. Для каждого из режимов можно регулировать параметры(например, ход отбоя или сжатия, угол крена или угол поворота колеса). Также возможно изменять параметры статического положения.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C13699-18BD-474B-2582-A243ED31A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72" y="1622167"/>
            <a:ext cx="4759153" cy="23894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CFA15D-2A4B-44B4-3C37-810D255603C8}"/>
              </a:ext>
            </a:extLst>
          </p:cNvPr>
          <p:cNvSpPr txBox="1"/>
          <p:nvPr/>
        </p:nvSpPr>
        <p:spPr>
          <a:xfrm>
            <a:off x="2172594" y="128361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Ход отбоя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1E5D5-9904-3299-1961-26556CACD13C}"/>
              </a:ext>
            </a:extLst>
          </p:cNvPr>
          <p:cNvSpPr txBox="1"/>
          <p:nvPr/>
        </p:nvSpPr>
        <p:spPr>
          <a:xfrm>
            <a:off x="2088968" y="4018253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Ход сжатия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D446E8-8290-A665-AC5C-52845885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72" y="4387585"/>
            <a:ext cx="4759152" cy="22530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53B8B5-B921-CA41-0117-6FA250C94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848" y="1622167"/>
            <a:ext cx="5033185" cy="238949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DF9576-B5C5-02F4-D426-1FC455A39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610" y="4388815"/>
            <a:ext cx="5363662" cy="2251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F9BDF3-54EB-C854-CA66-34BEBA93B316}"/>
              </a:ext>
            </a:extLst>
          </p:cNvPr>
          <p:cNvSpPr txBox="1"/>
          <p:nvPr/>
        </p:nvSpPr>
        <p:spPr>
          <a:xfrm>
            <a:off x="8620398" y="1278162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Крен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BCD32E-AEC2-9A6C-F0AC-8365291DD42B}"/>
              </a:ext>
            </a:extLst>
          </p:cNvPr>
          <p:cNvSpPr txBox="1"/>
          <p:nvPr/>
        </p:nvSpPr>
        <p:spPr>
          <a:xfrm>
            <a:off x="8428839" y="4018253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Поворот</a:t>
            </a:r>
          </a:p>
        </p:txBody>
      </p:sp>
    </p:spTree>
    <p:extLst>
      <p:ext uri="{BB962C8B-B14F-4D97-AF65-F5344CB8AC3E}">
        <p14:creationId xmlns:p14="http://schemas.microsoft.com/office/powerpoint/2010/main" val="429010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E1DF6A-0716-83BF-F76D-AFB4DCE9F2AE}"/>
              </a:ext>
            </a:extLst>
          </p:cNvPr>
          <p:cNvSpPr txBox="1"/>
          <p:nvPr/>
        </p:nvSpPr>
        <p:spPr>
          <a:xfrm>
            <a:off x="4121741" y="405036"/>
            <a:ext cx="394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Задание параметров шин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6F291F-A0E1-CC8F-FBC7-32FDEAA3A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86" y="994179"/>
            <a:ext cx="5545913" cy="5179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3E246A-5F60-0CB9-0D30-FBC18E0576FF}"/>
              </a:ext>
            </a:extLst>
          </p:cNvPr>
          <p:cNvSpPr txBox="1"/>
          <p:nvPr/>
        </p:nvSpPr>
        <p:spPr>
          <a:xfrm>
            <a:off x="6567934" y="1537242"/>
            <a:ext cx="48953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Важным параметром подвески любого транспортного средства является шина, она влияет на пятно контакта с поверхностью, сопротивление качению и жесткость подвески.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LSA </a:t>
            </a:r>
            <a:r>
              <a:rPr lang="ru-RU" sz="2000" b="1" dirty="0"/>
              <a:t>позволяет изменять параметры размер колес, вылет, а также жесткость шины.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Задавать параметры пружины и задавать ее податливость.</a:t>
            </a:r>
          </a:p>
        </p:txBody>
      </p:sp>
    </p:spTree>
    <p:extLst>
      <p:ext uri="{BB962C8B-B14F-4D97-AF65-F5344CB8AC3E}">
        <p14:creationId xmlns:p14="http://schemas.microsoft.com/office/powerpoint/2010/main" val="293297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7AA0F-5A5C-B0EE-4D31-D80B744F2E3C}"/>
              </a:ext>
            </a:extLst>
          </p:cNvPr>
          <p:cNvSpPr txBox="1"/>
          <p:nvPr/>
        </p:nvSpPr>
        <p:spPr>
          <a:xfrm>
            <a:off x="1980931" y="380327"/>
            <a:ext cx="823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Применение стабилизатора поперечной устойчивости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4D766-1701-3D02-26DC-F7F0E8BE38C7}"/>
              </a:ext>
            </a:extLst>
          </p:cNvPr>
          <p:cNvSpPr txBox="1"/>
          <p:nvPr/>
        </p:nvSpPr>
        <p:spPr>
          <a:xfrm>
            <a:off x="441858" y="922198"/>
            <a:ext cx="51365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Одной из оригинальных функций программы </a:t>
            </a:r>
            <a:r>
              <a:rPr lang="en-US" dirty="0"/>
              <a:t>LSA</a:t>
            </a:r>
            <a:r>
              <a:rPr lang="ru-RU" dirty="0"/>
              <a:t> является возможность добавлять </a:t>
            </a:r>
            <a:r>
              <a:rPr lang="ru-RU" b="1" dirty="0"/>
              <a:t>стабилизатор поперечной устойчивости </a:t>
            </a:r>
            <a:r>
              <a:rPr lang="ru-RU" dirty="0"/>
              <a:t>в любой из представленных в программе типов подвески.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Функционал позволяет </a:t>
            </a:r>
            <a:r>
              <a:rPr lang="ru-RU" b="1" dirty="0"/>
              <a:t>измерять углы работы узлов подвески, нагрузки на шарниры, а также податливость соединений.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588FD2-E599-1DD8-AADA-DFD11B2F1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679" y="1185769"/>
            <a:ext cx="5606310" cy="24344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3868DF-2D8F-C49A-6C92-70A23CC72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679" y="3964007"/>
            <a:ext cx="5606310" cy="25579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074112-B9E6-23D7-F870-D3EDF4320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77" y="3864726"/>
            <a:ext cx="4496851" cy="26572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F00F6F-238F-8051-3FDC-FD7BF6749241}"/>
              </a:ext>
            </a:extLst>
          </p:cNvPr>
          <p:cNvSpPr txBox="1"/>
          <p:nvPr/>
        </p:nvSpPr>
        <p:spPr>
          <a:xfrm>
            <a:off x="7640976" y="816437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Передняя подвеска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225344-A5A5-1499-242A-06363D689443}"/>
              </a:ext>
            </a:extLst>
          </p:cNvPr>
          <p:cNvSpPr txBox="1"/>
          <p:nvPr/>
        </p:nvSpPr>
        <p:spPr>
          <a:xfrm>
            <a:off x="7780437" y="3624412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Задняя подвеска</a:t>
            </a:r>
          </a:p>
        </p:txBody>
      </p:sp>
    </p:spTree>
    <p:extLst>
      <p:ext uri="{BB962C8B-B14F-4D97-AF65-F5344CB8AC3E}">
        <p14:creationId xmlns:p14="http://schemas.microsoft.com/office/powerpoint/2010/main" val="72296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48902-54C5-B5D5-17AE-7EA369A152AA}"/>
              </a:ext>
            </a:extLst>
          </p:cNvPr>
          <p:cNvSpPr txBox="1"/>
          <p:nvPr/>
        </p:nvSpPr>
        <p:spPr>
          <a:xfrm>
            <a:off x="3762669" y="349803"/>
            <a:ext cx="466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Применение приводных валов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97F42-0D0C-F1FC-5B09-55E4AEFE96FC}"/>
              </a:ext>
            </a:extLst>
          </p:cNvPr>
          <p:cNvSpPr txBox="1"/>
          <p:nvPr/>
        </p:nvSpPr>
        <p:spPr>
          <a:xfrm>
            <a:off x="1533205" y="811468"/>
            <a:ext cx="9125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Возможность применения в модели приводных валов доступно в данной программе. Позволяет рассчитывать </a:t>
            </a:r>
            <a:r>
              <a:rPr lang="ru-RU" b="1" dirty="0"/>
              <a:t>углы работы приводных валов, крутящий момент передаваемый колесом и нагрузки на шарниры приводных валов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B8AEB4-C067-2D87-71ED-245802C70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8" y="2418248"/>
            <a:ext cx="5161737" cy="38690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EE1EA4-B796-A9EE-F2C6-E41B500F8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418" y="2418248"/>
            <a:ext cx="5632074" cy="3284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82DA60-F6F7-DE69-0791-A263AF8D2D96}"/>
              </a:ext>
            </a:extLst>
          </p:cNvPr>
          <p:cNvSpPr txBox="1"/>
          <p:nvPr/>
        </p:nvSpPr>
        <p:spPr>
          <a:xfrm>
            <a:off x="1317725" y="1931049"/>
            <a:ext cx="372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Привода на передней подвеске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7CEFC-7242-35CC-1B51-20633BDE27C2}"/>
              </a:ext>
            </a:extLst>
          </p:cNvPr>
          <p:cNvSpPr txBox="1"/>
          <p:nvPr/>
        </p:nvSpPr>
        <p:spPr>
          <a:xfrm>
            <a:off x="7159467" y="1931049"/>
            <a:ext cx="340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Привода на задней подвеске</a:t>
            </a:r>
          </a:p>
        </p:txBody>
      </p:sp>
    </p:spTree>
    <p:extLst>
      <p:ext uri="{BB962C8B-B14F-4D97-AF65-F5344CB8AC3E}">
        <p14:creationId xmlns:p14="http://schemas.microsoft.com/office/powerpoint/2010/main" val="2118371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536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a36020</dc:creator>
  <cp:lastModifiedBy>a36020</cp:lastModifiedBy>
  <cp:revision>15</cp:revision>
  <dcterms:created xsi:type="dcterms:W3CDTF">2026-07-05T14:30:40Z</dcterms:created>
  <dcterms:modified xsi:type="dcterms:W3CDTF">2026-07-05T22:07:55Z</dcterms:modified>
</cp:coreProperties>
</file>