
<file path=[Content_Types].xml><?xml version="1.0" encoding="utf-8"?>
<Types xmlns="http://schemas.openxmlformats.org/package/2006/content-types">
  <Default Extension="png" ContentType="image/png"/>
  <Default Extension="m4a" ContentType="audio/mp4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4v" ContentType="video/mp4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ppt/notesSlides/notesSlide21.xml" ContentType="application/vnd.openxmlformats-officedocument.presentationml.notesSlide+xml"/>
  <Override PartName="/ppt/tags/tag2.xml" ContentType="application/vnd.openxmlformats-officedocument.presentationml.tags+xml"/>
  <Override PartName="/ppt/notesSlides/notesSlide22.xml" ContentType="application/vnd.openxmlformats-officedocument.presentationml.notesSlide+xml"/>
  <Override PartName="/ppt/tags/tag3.xml" ContentType="application/vnd.openxmlformats-officedocument.presentationml.tags+xml"/>
  <Override PartName="/ppt/notesSlides/notesSlide23.xml" ContentType="application/vnd.openxmlformats-officedocument.presentationml.notesSlide+xml"/>
  <Override PartName="/ppt/tags/tag4.xml" ContentType="application/vnd.openxmlformats-officedocument.presentationml.tags+xml"/>
  <Override PartName="/ppt/notesSlides/notesSlide24.xml" ContentType="application/vnd.openxmlformats-officedocument.presentationml.notesSlide+xml"/>
  <Override PartName="/ppt/tags/tag5.xml" ContentType="application/vnd.openxmlformats-officedocument.presentationml.tags+xml"/>
  <Override PartName="/ppt/notesSlides/notesSlide25.xml" ContentType="application/vnd.openxmlformats-officedocument.presentationml.notesSlide+xml"/>
  <Override PartName="/ppt/tags/tag6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7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4.xml" ContentType="application/vnd.openxmlformats-officedocument.presentationml.notesSlide+xml"/>
  <Override PartName="/ppt/tags/tag10.xml" ContentType="application/vnd.openxmlformats-officedocument.presentationml.tags+xml"/>
  <Override PartName="/ppt/notesSlides/notesSlide35.xml" ContentType="application/vnd.openxmlformats-officedocument.presentationml.notesSlide+xml"/>
  <Override PartName="/ppt/tags/tag11.xml" ContentType="application/vnd.openxmlformats-officedocument.presentationml.tags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4035" r:id="rId2"/>
  </p:sldMasterIdLst>
  <p:notesMasterIdLst>
    <p:notesMasterId r:id="rId44"/>
  </p:notesMasterIdLst>
  <p:handoutMasterIdLst>
    <p:handoutMasterId r:id="rId45"/>
  </p:handoutMasterIdLst>
  <p:sldIdLst>
    <p:sldId id="427" r:id="rId3"/>
    <p:sldId id="428" r:id="rId4"/>
    <p:sldId id="345" r:id="rId5"/>
    <p:sldId id="410" r:id="rId6"/>
    <p:sldId id="439" r:id="rId7"/>
    <p:sldId id="432" r:id="rId8"/>
    <p:sldId id="440" r:id="rId9"/>
    <p:sldId id="431" r:id="rId10"/>
    <p:sldId id="430" r:id="rId11"/>
    <p:sldId id="441" r:id="rId12"/>
    <p:sldId id="445" r:id="rId13"/>
    <p:sldId id="444" r:id="rId14"/>
    <p:sldId id="446" r:id="rId15"/>
    <p:sldId id="443" r:id="rId16"/>
    <p:sldId id="447" r:id="rId17"/>
    <p:sldId id="421" r:id="rId18"/>
    <p:sldId id="412" r:id="rId19"/>
    <p:sldId id="423" r:id="rId20"/>
    <p:sldId id="436" r:id="rId21"/>
    <p:sldId id="434" r:id="rId22"/>
    <p:sldId id="433" r:id="rId23"/>
    <p:sldId id="435" r:id="rId24"/>
    <p:sldId id="437" r:id="rId25"/>
    <p:sldId id="413" r:id="rId26"/>
    <p:sldId id="414" r:id="rId27"/>
    <p:sldId id="416" r:id="rId28"/>
    <p:sldId id="415" r:id="rId29"/>
    <p:sldId id="417" r:id="rId30"/>
    <p:sldId id="418" r:id="rId31"/>
    <p:sldId id="419" r:id="rId32"/>
    <p:sldId id="420" r:id="rId33"/>
    <p:sldId id="422" r:id="rId34"/>
    <p:sldId id="425" r:id="rId35"/>
    <p:sldId id="424" r:id="rId36"/>
    <p:sldId id="438" r:id="rId37"/>
    <p:sldId id="426" r:id="rId38"/>
    <p:sldId id="386" r:id="rId39"/>
    <p:sldId id="429" r:id="rId40"/>
    <p:sldId id="448" r:id="rId41"/>
    <p:sldId id="449" r:id="rId42"/>
    <p:sldId id="450" r:id="rId43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2D1F"/>
    <a:srgbClr val="005A9C"/>
    <a:srgbClr val="0C69AB"/>
    <a:srgbClr val="015F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560" autoAdjust="0"/>
    <p:restoredTop sz="84420" autoAdjust="0"/>
  </p:normalViewPr>
  <p:slideViewPr>
    <p:cSldViewPr>
      <p:cViewPr varScale="1">
        <p:scale>
          <a:sx n="65" d="100"/>
          <a:sy n="65" d="100"/>
        </p:scale>
        <p:origin x="54" y="5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9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8196"/>
    </p:cViewPr>
  </p:sorterViewPr>
  <p:notesViewPr>
    <p:cSldViewPr>
      <p:cViewPr varScale="1">
        <p:scale>
          <a:sx n="100" d="100"/>
          <a:sy n="100" d="100"/>
        </p:scale>
        <p:origin x="259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9678D-7043-4647-9594-8609CFC0A009}" type="datetimeFigureOut">
              <a:rPr lang="ru-RU" smtClean="0"/>
              <a:pPr/>
              <a:t>27.04.2024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7BD61-CDEF-4993-A535-BFDB20FF47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7350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C80A96-AD22-4C79-9614-16CBC5438CA7}" type="datetimeFigureOut">
              <a:rPr lang="ru-RU" smtClean="0"/>
              <a:pPr/>
              <a:t>27.04.2024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2398A-4843-4217-BB71-2DE1C45EA6D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224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2398A-4843-4217-BB71-2DE1C45EA6D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612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2398A-4843-4217-BB71-2DE1C45EA6D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619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2398A-4843-4217-BB71-2DE1C45EA6D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698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2398A-4843-4217-BB71-2DE1C45EA6DC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7898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2398A-4843-4217-BB71-2DE1C45EA6DC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2328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B2398A-4843-4217-BB71-2DE1C45EA6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378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FF0000"/>
                </a:solidFill>
              </a:rPr>
              <a:t>1992 – </a:t>
            </a:r>
            <a:r>
              <a:rPr lang="en-US" sz="1200" dirty="0">
                <a:solidFill>
                  <a:srgbClr val="FF0000"/>
                </a:solidFill>
              </a:rPr>
              <a:t>MS-DOS app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1996 – FEA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1998 – Civil Engineering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2000 – 2D CAD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0000"/>
                </a:solidFill>
              </a:rPr>
              <a:t>2011 – </a:t>
            </a:r>
            <a:r>
              <a:rPr lang="en-US" sz="1200" dirty="0" err="1">
                <a:solidFill>
                  <a:srgbClr val="FF0000"/>
                </a:solidFill>
              </a:rPr>
              <a:t>Sk</a:t>
            </a:r>
            <a:endParaRPr lang="en-US" sz="12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B2398A-4843-4217-BB71-2DE1C45EA6D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8439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2398A-4843-4217-BB71-2DE1C45EA6DC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6542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2398A-4843-4217-BB71-2DE1C45EA6DC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4180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2398A-4843-4217-BB71-2DE1C45EA6DC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616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2398A-4843-4217-BB71-2DE1C45EA6DC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867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2398A-4843-4217-BB71-2DE1C45EA6DC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2552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2398A-4843-4217-BB71-2DE1C45EA6DC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5223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2398A-4843-4217-BB71-2DE1C45EA6DC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0516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2398A-4843-4217-BB71-2DE1C45EA6DC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3141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2398A-4843-4217-BB71-2DE1C45EA6DC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9666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2398A-4843-4217-BB71-2DE1C45EA6DC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3781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2398A-4843-4217-BB71-2DE1C45EA6DC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4552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2398A-4843-4217-BB71-2DE1C45EA6DC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4088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2398A-4843-4217-BB71-2DE1C45EA6DC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0589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2398A-4843-4217-BB71-2DE1C45EA6DC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217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2398A-4843-4217-BB71-2DE1C45EA6DC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098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2398A-4843-4217-BB71-2DE1C45EA6D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3893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2398A-4843-4217-BB71-2DE1C45EA6DC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4367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2398A-4843-4217-BB71-2DE1C45EA6DC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9639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2398A-4843-4217-BB71-2DE1C45EA6DC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7721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2398A-4843-4217-BB71-2DE1C45EA6DC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5238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2398A-4843-4217-BB71-2DE1C45EA6DC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8110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2398A-4843-4217-BB71-2DE1C45EA6DC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8211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2398A-4843-4217-BB71-2DE1C45EA6DC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606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2398A-4843-4217-BB71-2DE1C45EA6D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431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2398A-4843-4217-BB71-2DE1C45EA6D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815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2398A-4843-4217-BB71-2DE1C45EA6DC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699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2398A-4843-4217-BB71-2DE1C45EA6DC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217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2398A-4843-4217-BB71-2DE1C45EA6D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041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2398A-4843-4217-BB71-2DE1C45EA6D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642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15131D-F267-4BB3-8378-E77D710B6A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216666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0A83E2-1A48-4994-A31B-F4C30634536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608023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A17B2A-CBA6-4E0C-B7FC-0AA7F3C8FC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14592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7D226F-2C30-4035-9E36-509A28B9126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1807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0266D2-719E-476B-A8DB-587AD317E35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5627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6FB805-307E-495D-89B1-16137A92444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2038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3D34D4-21B6-4607-A0D6-45D7A83D489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33275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C95104-06FD-452A-9001-440776D6B26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519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23F54A-C91E-4C01-87BD-9E2675E363C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81261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BE7AE8-ED52-4511-8A94-E8B1801622F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5040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258FCB-4F8A-477F-A0B0-1F45096B00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3797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930B92-8776-4387-8957-EE06D1492F9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1004616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6E64AE-546A-4C2F-B187-E5C6A852E48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6203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4F7202-8C68-445D-AB2C-8FA01CB1CAE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5238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8A37F0-4947-4AEC-A891-D85813AF76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6289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49D42-99A9-4D24-AEC2-85BD5D33672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360802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3C3DF8-6AAD-4E4E-915E-544B32C3AC5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635596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5AAFD0-2B4B-4F1E-B680-B83DB671D4A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364670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D1FD9F-6A24-4687-B26A-AC26CC9FFFD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127878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119AD-17B3-4D53-8504-63A6A10EE94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664286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E36E00-4AFD-4872-96CA-5248DAD16CF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229522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6085BA-E3EE-44B8-A7E0-9F417A5A2B9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994073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b="8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fld id="{288D966B-D23A-42C6-B9AA-FF41778024C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b="8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000000"/>
                </a:solidFill>
              </a:defRPr>
            </a:lvl1pPr>
          </a:lstStyle>
          <a:p>
            <a:fld id="{8100ACFD-8CB4-4647-A2CB-B3D3E5FE19A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andex.ru/video/preview/13722811245883431381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.png"/><Relationship Id="rId11" Type="http://schemas.openxmlformats.org/officeDocument/2006/relationships/image" Target="../media/image43.png"/><Relationship Id="rId5" Type="http://schemas.openxmlformats.org/officeDocument/2006/relationships/image" Target="../media/image40.pn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4v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.png"/><Relationship Id="rId5" Type="http://schemas.openxmlformats.org/officeDocument/2006/relationships/image" Target="../media/image44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emf"/><Relationship Id="rId3" Type="http://schemas.openxmlformats.org/officeDocument/2006/relationships/image" Target="../media/image49.jpeg"/><Relationship Id="rId7" Type="http://schemas.openxmlformats.org/officeDocument/2006/relationships/image" Target="../media/image5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Relationship Id="rId9" Type="http://schemas.openxmlformats.org/officeDocument/2006/relationships/image" Target="../media/image5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audio" Target="../media/media9.wav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microsoft.com/office/2007/relationships/media" Target="../media/media9.wav"/><Relationship Id="rId1" Type="http://schemas.openxmlformats.org/officeDocument/2006/relationships/tags" Target="../tags/tag1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6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7.png"/><Relationship Id="rId1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audio" Target="../media/media10.wav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microsoft.com/office/2007/relationships/media" Target="../media/media10.wav"/><Relationship Id="rId16" Type="http://schemas.openxmlformats.org/officeDocument/2006/relationships/image" Target="../media/image3.png"/><Relationship Id="rId1" Type="http://schemas.openxmlformats.org/officeDocument/2006/relationships/tags" Target="../tags/tag2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notesSlide" Target="../notesSlides/notesSlide22.xml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audio" Target="../media/media11.wav"/><Relationship Id="rId7" Type="http://schemas.openxmlformats.org/officeDocument/2006/relationships/image" Target="../media/image83.png"/><Relationship Id="rId2" Type="http://schemas.microsoft.com/office/2007/relationships/media" Target="../media/media11.wav"/><Relationship Id="rId1" Type="http://schemas.openxmlformats.org/officeDocument/2006/relationships/tags" Target="../tags/tag3.xml"/><Relationship Id="rId6" Type="http://schemas.openxmlformats.org/officeDocument/2006/relationships/image" Target="../media/image82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12.wav"/><Relationship Id="rId7" Type="http://schemas.openxmlformats.org/officeDocument/2006/relationships/image" Target="../media/image86.png"/><Relationship Id="rId12" Type="http://schemas.openxmlformats.org/officeDocument/2006/relationships/image" Target="../media/image3.png"/><Relationship Id="rId2" Type="http://schemas.microsoft.com/office/2007/relationships/media" Target="../media/media12.wav"/><Relationship Id="rId1" Type="http://schemas.openxmlformats.org/officeDocument/2006/relationships/tags" Target="../tags/tag4.xml"/><Relationship Id="rId6" Type="http://schemas.openxmlformats.org/officeDocument/2006/relationships/image" Target="../media/image85.png"/><Relationship Id="rId11" Type="http://schemas.openxmlformats.org/officeDocument/2006/relationships/image" Target="../media/image89.png"/><Relationship Id="rId5" Type="http://schemas.openxmlformats.org/officeDocument/2006/relationships/notesSlide" Target="../notesSlides/notesSlide24.xml"/><Relationship Id="rId10" Type="http://schemas.openxmlformats.org/officeDocument/2006/relationships/image" Target="../media/image8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6.png"/><Relationship Id="rId3" Type="http://schemas.openxmlformats.org/officeDocument/2006/relationships/audio" Target="../media/media13.wav"/><Relationship Id="rId7" Type="http://schemas.openxmlformats.org/officeDocument/2006/relationships/image" Target="../media/image91.png"/><Relationship Id="rId12" Type="http://schemas.openxmlformats.org/officeDocument/2006/relationships/image" Target="../media/image95.png"/><Relationship Id="rId2" Type="http://schemas.microsoft.com/office/2007/relationships/media" Target="../media/media13.wav"/><Relationship Id="rId1" Type="http://schemas.openxmlformats.org/officeDocument/2006/relationships/tags" Target="../tags/tag5.xml"/><Relationship Id="rId6" Type="http://schemas.openxmlformats.org/officeDocument/2006/relationships/image" Target="../media/image90.png"/><Relationship Id="rId11" Type="http://schemas.openxmlformats.org/officeDocument/2006/relationships/image" Target="../media/image94.png"/><Relationship Id="rId5" Type="http://schemas.openxmlformats.org/officeDocument/2006/relationships/notesSlide" Target="../notesSlides/notesSlide25.xml"/><Relationship Id="rId10" Type="http://schemas.openxmlformats.org/officeDocument/2006/relationships/image" Target="../media/image9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1.png"/><Relationship Id="rId1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3.png"/><Relationship Id="rId3" Type="http://schemas.openxmlformats.org/officeDocument/2006/relationships/audio" Target="../media/media14.wav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microsoft.com/office/2007/relationships/media" Target="../media/media14.wav"/><Relationship Id="rId1" Type="http://schemas.openxmlformats.org/officeDocument/2006/relationships/tags" Target="../tags/tag6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notesSlide" Target="../notesSlides/notesSlide26.xml"/><Relationship Id="rId10" Type="http://schemas.openxmlformats.org/officeDocument/2006/relationships/image" Target="../media/image10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6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105.png"/><Relationship Id="rId11" Type="http://schemas.openxmlformats.org/officeDocument/2006/relationships/image" Target="../media/image3.png"/><Relationship Id="rId5" Type="http://schemas.openxmlformats.org/officeDocument/2006/relationships/image" Target="../media/image104.png"/><Relationship Id="rId10" Type="http://schemas.openxmlformats.org/officeDocument/2006/relationships/image" Target="../media/image108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10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3.png"/><Relationship Id="rId3" Type="http://schemas.openxmlformats.org/officeDocument/2006/relationships/audio" Target="../media/media16.wav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2" Type="http://schemas.microsoft.com/office/2007/relationships/media" Target="../media/media16.wav"/><Relationship Id="rId1" Type="http://schemas.openxmlformats.org/officeDocument/2006/relationships/tags" Target="../tags/tag7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notesSlide" Target="../notesSlides/notesSlide28.xml"/><Relationship Id="rId10" Type="http://schemas.openxmlformats.org/officeDocument/2006/relationships/image" Target="../media/image11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jpeg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8.jpeg"/><Relationship Id="rId12" Type="http://schemas.openxmlformats.org/officeDocument/2006/relationships/image" Target="../media/image123.jpeg"/><Relationship Id="rId17" Type="http://schemas.openxmlformats.org/officeDocument/2006/relationships/image" Target="../media/image128.png"/><Relationship Id="rId2" Type="http://schemas.openxmlformats.org/officeDocument/2006/relationships/audio" Target="../media/media17.wav"/><Relationship Id="rId16" Type="http://schemas.openxmlformats.org/officeDocument/2006/relationships/image" Target="../media/image127.png"/><Relationship Id="rId1" Type="http://schemas.microsoft.com/office/2007/relationships/media" Target="../media/media17.wav"/><Relationship Id="rId6" Type="http://schemas.openxmlformats.org/officeDocument/2006/relationships/image" Target="../media/image117.jpeg"/><Relationship Id="rId11" Type="http://schemas.openxmlformats.org/officeDocument/2006/relationships/image" Target="../media/image122.png"/><Relationship Id="rId5" Type="http://schemas.openxmlformats.org/officeDocument/2006/relationships/image" Target="../media/image116.jpeg"/><Relationship Id="rId15" Type="http://schemas.openxmlformats.org/officeDocument/2006/relationships/image" Target="../media/image126.jpeg"/><Relationship Id="rId10" Type="http://schemas.openxmlformats.org/officeDocument/2006/relationships/image" Target="../media/image121.jpe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120.jpeg"/><Relationship Id="rId14" Type="http://schemas.openxmlformats.org/officeDocument/2006/relationships/image" Target="../media/image12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5" Type="http://schemas.openxmlformats.org/officeDocument/2006/relationships/image" Target="../media/image129.png"/><Relationship Id="rId4" Type="http://schemas.openxmlformats.org/officeDocument/2006/relationships/notesSlide" Target="../notesSlides/notesSlide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120.jpeg"/><Relationship Id="rId5" Type="http://schemas.openxmlformats.org/officeDocument/2006/relationships/image" Target="../media/image130.png"/><Relationship Id="rId4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4.jpe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1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av"/><Relationship Id="rId2" Type="http://schemas.microsoft.com/office/2007/relationships/media" Target="../media/media21.wav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139.emf"/><Relationship Id="rId5" Type="http://schemas.openxmlformats.org/officeDocument/2006/relationships/image" Target="../media/image138.emf"/><Relationship Id="rId4" Type="http://schemas.openxmlformats.org/officeDocument/2006/relationships/image" Target="../media/image13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143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142.emf"/><Relationship Id="rId5" Type="http://schemas.openxmlformats.org/officeDocument/2006/relationships/image" Target="../media/image141.emf"/><Relationship Id="rId4" Type="http://schemas.openxmlformats.org/officeDocument/2006/relationships/image" Target="../media/image140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146.emf"/><Relationship Id="rId5" Type="http://schemas.openxmlformats.org/officeDocument/2006/relationships/image" Target="../media/image145.emf"/><Relationship Id="rId4" Type="http://schemas.openxmlformats.org/officeDocument/2006/relationships/image" Target="../media/image14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pooyak.com/p/progjpeg/" TargetMode="External"/><Relationship Id="rId4" Type="http://schemas.openxmlformats.org/officeDocument/2006/relationships/hyperlink" Target="http://www.pooyak.com/p/progjpeg/jpegload.cgi?o=1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gif"/><Relationship Id="rId5" Type="http://schemas.openxmlformats.org/officeDocument/2006/relationships/image" Target="../media/image17.png"/><Relationship Id="rId10" Type="http://schemas.openxmlformats.org/officeDocument/2006/relationships/image" Target="../media/image22.emf"/><Relationship Id="rId4" Type="http://schemas.openxmlformats.org/officeDocument/2006/relationships/image" Target="../media/image16.png"/><Relationship Id="rId9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19926"/>
      </p:ext>
    </p:extLst>
  </p:cSld>
  <p:clrMapOvr>
    <a:masterClrMapping/>
  </p:clrMapOvr>
  <p:transition advTm="6234"/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2855640" y="193931"/>
            <a:ext cx="88561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sz="40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Оптимальность </a:t>
            </a:r>
            <a:r>
              <a:rPr lang="en-US" sz="40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VS </a:t>
            </a:r>
            <a:r>
              <a:rPr lang="ru-RU" sz="40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оптимизация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-131365" y="1519948"/>
            <a:ext cx="849694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sz="40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Оптимальное проектирование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40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– результат в 3-4 раза эффективнее типовых решений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375920" y="4185732"/>
            <a:ext cx="695905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40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оптимизация – позволяет улучшить имеющуюся деталь\конструкцию на 30-40%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256" y="1617641"/>
            <a:ext cx="3709016" cy="17436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7" y="4077072"/>
            <a:ext cx="5135859" cy="277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93321"/>
      </p:ext>
    </p:extLst>
  </p:cSld>
  <p:clrMapOvr>
    <a:masterClrMapping/>
  </p:clrMapOvr>
  <p:transition advTm="3765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199" y="4200429"/>
            <a:ext cx="4295801" cy="2657571"/>
          </a:xfrm>
          <a:prstGeom prst="rect">
            <a:avLst/>
          </a:prstGeom>
        </p:spPr>
      </p:pic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2783632" y="193931"/>
            <a:ext cx="89281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sz="40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Оптимальное проектирование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40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конструкций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ru-RU" sz="4000" b="1" dirty="0" smtClean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ru-RU" sz="4000" b="1" dirty="0" smtClean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4000" i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перспективы</a:t>
            </a:r>
            <a:r>
              <a:rPr lang="ru-RU" sz="40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063552" y="1412776"/>
            <a:ext cx="94321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-96688" y="1247775"/>
            <a:ext cx="8064896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sz="40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Оптимальное проектирование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+Сопромат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+</a:t>
            </a:r>
            <a:r>
              <a:rPr lang="ru-RU" altLang="ru-RU" sz="4000" b="1" dirty="0" err="1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Термех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+Детали машин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+Материаловедение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+</a:t>
            </a:r>
            <a:r>
              <a:rPr lang="en-US" altLang="ru-RU" sz="40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TOEFL or IELTS or PTE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7802910" y="4325541"/>
            <a:ext cx="1800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40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=&gt; 150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9308208"/>
      </p:ext>
    </p:extLst>
  </p:cSld>
  <p:clrMapOvr>
    <a:masterClrMapping/>
  </p:clrMapOvr>
  <p:transition advTm="3765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2927648" y="20342"/>
            <a:ext cx="84249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40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Профессия, Призвание и </a:t>
            </a:r>
            <a:r>
              <a:rPr lang="ru-RU" sz="40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Предназначение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19336" y="5226784"/>
            <a:ext cx="777686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sz="40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Предназначение – то, ради чего что-то легко получается</a:t>
            </a:r>
            <a:endParaRPr lang="en-US" sz="4000" b="1" dirty="0" smtClean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0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– </a:t>
            </a:r>
            <a:r>
              <a:rPr lang="ru-RU" sz="12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невозможно не делать</a:t>
            </a:r>
            <a:endParaRPr lang="ru-RU" altLang="ru-RU" sz="12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184" y="3880779"/>
            <a:ext cx="4439816" cy="29772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45186"/>
            <a:ext cx="5059115" cy="35233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3038" y="3586283"/>
            <a:ext cx="2585222" cy="1182294"/>
          </a:xfrm>
          <a:prstGeom prst="rect">
            <a:avLst/>
          </a:prstGeom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 rot="20939008">
            <a:off x="5619554" y="4223247"/>
            <a:ext cx="17908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sz="18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2020</a:t>
            </a:r>
            <a:endParaRPr lang="ru-RU" altLang="ru-RU" sz="18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071663" y="2154537"/>
            <a:ext cx="8928125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sz="40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Призвание – то, что легко получается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4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– шире выбора профессии</a:t>
            </a:r>
            <a:endParaRPr lang="ru-RU" altLang="ru-RU" sz="14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4596197" y="1231207"/>
            <a:ext cx="759580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40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Профессия/специальность: </a:t>
            </a:r>
            <a:r>
              <a:rPr lang="ru-RU" sz="14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  <a:hlinkClick r:id="rId6"/>
              </a:rPr>
              <a:t>регулировщик ДД</a:t>
            </a:r>
            <a:r>
              <a:rPr lang="ru-RU" sz="14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, танцор, логист</a:t>
            </a:r>
            <a:endParaRPr lang="ru-RU" altLang="ru-RU" sz="14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5577268"/>
      </p:ext>
    </p:extLst>
  </p:cSld>
  <p:clrMapOvr>
    <a:masterClrMapping/>
  </p:clrMapOvr>
  <p:transition advTm="3765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3503712" y="193931"/>
            <a:ext cx="82080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sz="40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Оптимальность как принцип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529036"/>
            <a:ext cx="4619625" cy="5328592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063552" y="3140968"/>
            <a:ext cx="94321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altLang="ru-RU" sz="40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…о</a:t>
            </a:r>
            <a:r>
              <a:rPr lang="ru-RU" sz="40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птимизация кода…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7599890"/>
      </p:ext>
    </p:extLst>
  </p:cSld>
  <p:clrMapOvr>
    <a:masterClrMapping/>
  </p:clrMapOvr>
  <p:transition advTm="3765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3503712" y="193931"/>
            <a:ext cx="820804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sz="40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Оптимизация технологических процессов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247677" y="1628800"/>
            <a:ext cx="8680103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dirty="0"/>
              <a:t>Г</a:t>
            </a:r>
            <a:r>
              <a:rPr lang="ru-RU" dirty="0" smtClean="0"/>
              <a:t>енри </a:t>
            </a:r>
            <a:r>
              <a:rPr lang="ru-RU" dirty="0"/>
              <a:t>Форд был тем еще </a:t>
            </a:r>
            <a:r>
              <a:rPr lang="ru-RU" b="1" dirty="0"/>
              <a:t>маньяком </a:t>
            </a:r>
            <a:r>
              <a:rPr lang="ru-RU" b="1" dirty="0" smtClean="0"/>
              <a:t>оптимизации</a:t>
            </a:r>
            <a:r>
              <a:rPr lang="ru-RU" dirty="0" smtClean="0"/>
              <a:t>. Знаменитый </a:t>
            </a:r>
            <a:r>
              <a:rPr lang="ru-RU" dirty="0" err="1"/>
              <a:t>Ford</a:t>
            </a:r>
            <a:r>
              <a:rPr lang="ru-RU" dirty="0"/>
              <a:t> T стал первым </a:t>
            </a:r>
            <a:r>
              <a:rPr lang="ru-RU" dirty="0" smtClean="0"/>
              <a:t>серийным автомобилем </a:t>
            </a:r>
            <a:r>
              <a:rPr lang="ru-RU" dirty="0"/>
              <a:t>в истории, собранным с помощью </a:t>
            </a:r>
            <a:r>
              <a:rPr lang="ru-RU" b="1" dirty="0"/>
              <a:t>конвейер</a:t>
            </a:r>
            <a:r>
              <a:rPr lang="ru-RU" dirty="0"/>
              <a:t>а. Что сделало его доступным для тех людей, которые раньше о личном автомобиле и мечтать не смели. При этом качества "Модели Т" как конечного продукта нисколько не пострадали. Пожалуй, кроме цветовой палитры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696" y="1268760"/>
            <a:ext cx="2443187" cy="23472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37179"/>
            <a:ext cx="3247678" cy="243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2920"/>
      </p:ext>
    </p:extLst>
  </p:cSld>
  <p:clrMapOvr>
    <a:masterClrMapping/>
  </p:clrMapOvr>
  <p:transition advTm="3765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0048" y="0"/>
            <a:ext cx="12442048" cy="6957392"/>
          </a:xfrm>
          <a:prstGeom prst="rect">
            <a:avLst/>
          </a:prstGeom>
        </p:spPr>
      </p:pic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2135560" y="164247"/>
            <a:ext cx="813690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sz="40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Hogwarts</a:t>
            </a:r>
            <a:r>
              <a:rPr lang="ru-RU" sz="40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en-US" sz="40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&amp; extended</a:t>
            </a:r>
            <a:r>
              <a:rPr lang="ru-RU" sz="40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en-US" sz="40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Optimality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559412" y="523548"/>
            <a:ext cx="7632588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endParaRPr lang="ru-RU" altLang="ru-RU" sz="4000" b="1" dirty="0" smtClean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Призвание</a:t>
            </a:r>
            <a:r>
              <a:rPr lang="en-US" altLang="ru-RU" sz="36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&amp;</a:t>
            </a:r>
            <a:r>
              <a:rPr lang="ru-RU" altLang="ru-RU" sz="36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Предназначение?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ru-RU" altLang="ru-RU" sz="3600" b="1" dirty="0" smtClean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Оптимальные проекты – (риторические) ???: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Детали/конструкции?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Жизни?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Личности?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ru-RU" altLang="ru-RU" sz="36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Кто проектировщик?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36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??? к нему</a:t>
            </a:r>
            <a:endParaRPr lang="ru-RU" altLang="ru-RU" sz="36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-3479" t="-1876" r="38407" b="1876"/>
          <a:stretch/>
        </p:blipFill>
        <p:spPr>
          <a:xfrm>
            <a:off x="-312712" y="25946"/>
            <a:ext cx="2194004" cy="184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19527"/>
      </p:ext>
    </p:extLst>
  </p:cSld>
  <p:clrMapOvr>
    <a:masterClrMapping/>
  </p:clrMapOvr>
  <p:transition advTm="3765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/>
        </p:nvSpPr>
        <p:spPr bwMode="auto">
          <a:xfrm rot="20857769">
            <a:off x="-71210" y="2487971"/>
            <a:ext cx="7682553" cy="3372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>
              <a:lnSpc>
                <a:spcPts val="25000"/>
              </a:lnSpc>
              <a:defRPr/>
            </a:pPr>
            <a:r>
              <a:rPr lang="ru-RU" altLang="ja-JP" sz="30000" b="1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ТТХ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 rot="21026436">
            <a:off x="7013578" y="3946244"/>
            <a:ext cx="5644027" cy="3372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>
              <a:lnSpc>
                <a:spcPts val="25000"/>
              </a:lnSpc>
              <a:defRPr/>
            </a:pPr>
            <a:r>
              <a:rPr lang="ru-RU" altLang="ja-JP" sz="30000" b="1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ТЗ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04991" y="1286643"/>
            <a:ext cx="9624826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Приложение №1 </a:t>
            </a:r>
            <a:endParaRPr lang="ru-RU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 Договору № </a:t>
            </a:r>
            <a:r>
              <a:rPr lang="ru-RU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ХХ-ХХ-ХХ0/ХХ-ХХХ/ХХ/201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9</a:t>
            </a:r>
            <a:endParaRPr lang="ru-RU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 «__» _________2019г.</a:t>
            </a:r>
            <a:endParaRPr lang="ru-RU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Техническое задание для проведения расчёта прочности и топологической оптимизации конструкции </a:t>
            </a:r>
            <a:r>
              <a:rPr lang="ru-RU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наименование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Предмет договора</a:t>
            </a:r>
            <a:endParaRPr lang="ru-RU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18034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Расчёт прочности и топологическая оптимизация конструкции </a:t>
            </a:r>
            <a:r>
              <a:rPr lang="ru-RU" b="1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наименование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18034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Цель</a:t>
            </a:r>
            <a:endParaRPr lang="ru-RU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8034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Расчёт прочности и определение оптимального расположения материала в пределах заранее заданного пространства проектирования с целью достижения в </a:t>
            </a:r>
            <a:r>
              <a:rPr lang="ru-RU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[одном варианте </a:t>
            </a:r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минимизации</a:t>
            </a:r>
            <a:r>
              <a:rPr lang="ru-RU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массы при соблюдении ограничений на возникающие напряжения]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[в другом варианте </a:t>
            </a:r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максимизации</a:t>
            </a:r>
            <a:r>
              <a:rPr lang="ru-RU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жесткости при ограничении объёма оставляемого материала]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(вариант выбирается заказчиком)</a:t>
            </a:r>
            <a:endParaRPr lang="ru-RU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рамках данной работы необходимо:</a:t>
            </a:r>
            <a:endParaRPr lang="ru-RU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создать расчетную модель в соответствии с исходными данными </a:t>
            </a:r>
            <a:r>
              <a:rPr lang="ru-RU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(предоставляются заказчиком)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выполнить линейный статический прочностной расчет;</a:t>
            </a:r>
            <a:endParaRPr lang="ru-RU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провести оценку полученных результатов;</a:t>
            </a:r>
            <a:endParaRPr lang="ru-RU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провести топологическую оптимизацию конструкции для заданных расчётных случаев </a:t>
            </a:r>
            <a:r>
              <a:rPr lang="ru-RU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(предоставляются заказчиком)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провести оценку и контроль полученных результатов </a:t>
            </a:r>
            <a:r>
              <a:rPr lang="ru-RU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(согласование с заказчиком)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провести пост-обработку полученной формы;</a:t>
            </a:r>
            <a:endParaRPr lang="ru-RU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провести проверочный расчёт новой конструкции для заданных расчётных случаев </a:t>
            </a:r>
            <a:r>
              <a:rPr lang="ru-RU" dirty="0">
                <a:highlight>
                  <a:srgbClr val="FFFF00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(предоставляются заказчиком)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105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предоставить результаты в электронном виде и на бумажном носителе – 1 экз.</a:t>
            </a:r>
            <a:endParaRPr lang="ru-RU" sz="105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503712" y="193931"/>
            <a:ext cx="82080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sz="40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Оптимизационный подход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91294"/>
      </p:ext>
    </p:extLst>
  </p:cSld>
  <p:clrMapOvr>
    <a:masterClrMapping/>
  </p:clrMapOvr>
  <p:transition advTm="612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495600" y="287605"/>
            <a:ext cx="73448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C69A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Этапы и</a:t>
            </a:r>
            <a:r>
              <a:rPr kumimoji="0" lang="ru-RU" sz="2400" b="1" i="0" u="none" strike="noStrike" kern="1200" cap="none" spc="0" normalizeH="0" noProof="0" dirty="0">
                <a:ln>
                  <a:noFill/>
                </a:ln>
                <a:solidFill>
                  <a:srgbClr val="0C69AB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модули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C69A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7" name="AutoShape 42"/>
          <p:cNvCxnSpPr>
            <a:cxnSpLocks noChangeShapeType="1"/>
          </p:cNvCxnSpPr>
          <p:nvPr/>
        </p:nvCxnSpPr>
        <p:spPr bwMode="auto">
          <a:xfrm rot="10800000">
            <a:off x="14169139" y="2885473"/>
            <a:ext cx="864592" cy="398302"/>
          </a:xfrm>
          <a:prstGeom prst="bentConnector2">
            <a:avLst/>
          </a:prstGeom>
          <a:noFill/>
          <a:ln w="38100">
            <a:solidFill>
              <a:srgbClr val="993300"/>
            </a:solidFill>
            <a:miter lim="800000"/>
            <a:headEnd/>
            <a:tailEnd type="stealth" w="lg" len="lg"/>
          </a:ln>
          <a:effectLst/>
        </p:spPr>
      </p:cxnSp>
      <p:sp>
        <p:nvSpPr>
          <p:cNvPr id="8" name="Rectangle 36"/>
          <p:cNvSpPr>
            <a:spLocks noChangeArrowheads="1"/>
          </p:cNvSpPr>
          <p:nvPr/>
        </p:nvSpPr>
        <p:spPr bwMode="auto">
          <a:xfrm>
            <a:off x="198793" y="1491350"/>
            <a:ext cx="8434278" cy="877456"/>
          </a:xfrm>
          <a:prstGeom prst="rect">
            <a:avLst/>
          </a:prstGeom>
          <a:solidFill>
            <a:schemeClr val="bg1"/>
          </a:solidFill>
          <a:ln w="9525">
            <a:solidFill>
              <a:srgbClr val="005A9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ja-JP" sz="1600" b="1" dirty="0">
                <a:solidFill>
                  <a:srgbClr val="005A9C"/>
                </a:solidFill>
                <a:latin typeface="+mn-lt"/>
              </a:rPr>
              <a:t>Формирование </a:t>
            </a:r>
            <a:r>
              <a:rPr lang="ru-RU" altLang="ja-JP" sz="1600" b="1" noProof="0" dirty="0">
                <a:solidFill>
                  <a:srgbClr val="005A9C"/>
                </a:solidFill>
                <a:latin typeface="+mn-lt"/>
              </a:rPr>
              <a:t>геометрии заготовки по габаритно-</a:t>
            </a:r>
            <a:r>
              <a:rPr lang="ru-RU" altLang="ja-JP" sz="1600" b="1" dirty="0">
                <a:solidFill>
                  <a:srgbClr val="005A9C"/>
                </a:solidFill>
                <a:latin typeface="+mn-lt"/>
              </a:rPr>
              <a:t>п</a:t>
            </a:r>
            <a:r>
              <a:rPr lang="ru-RU" altLang="ja-JP" sz="1600" b="1" noProof="0" dirty="0" err="1">
                <a:solidFill>
                  <a:srgbClr val="005A9C"/>
                </a:solidFill>
                <a:latin typeface="+mn-lt"/>
              </a:rPr>
              <a:t>рисоединительным</a:t>
            </a:r>
            <a:r>
              <a:rPr lang="ru-RU" altLang="ja-JP" sz="1600" b="1" noProof="0" dirty="0">
                <a:solidFill>
                  <a:srgbClr val="005A9C"/>
                </a:solidFill>
                <a:latin typeface="+mn-lt"/>
              </a:rPr>
              <a:t> </a:t>
            </a:r>
            <a:r>
              <a:rPr lang="ru-RU" altLang="ja-JP" sz="1600" b="1" dirty="0">
                <a:solidFill>
                  <a:srgbClr val="005A9C"/>
                </a:solidFill>
                <a:latin typeface="+mn-lt"/>
              </a:rPr>
              <a:t>р</a:t>
            </a:r>
            <a:r>
              <a:rPr lang="ru-RU" altLang="ja-JP" sz="1600" b="1" noProof="0" dirty="0" err="1">
                <a:solidFill>
                  <a:srgbClr val="005A9C"/>
                </a:solidFill>
                <a:latin typeface="+mn-lt"/>
              </a:rPr>
              <a:t>азмерам</a:t>
            </a:r>
            <a:r>
              <a:rPr lang="en-US" altLang="ja-JP" sz="1600" b="1" noProof="0" dirty="0">
                <a:solidFill>
                  <a:srgbClr val="005A9C"/>
                </a:solidFill>
                <a:latin typeface="+mn-lt"/>
              </a:rPr>
              <a:t>.</a:t>
            </a:r>
            <a:endParaRPr lang="ru-RU" altLang="ja-JP" sz="1600" b="1" noProof="0" dirty="0">
              <a:solidFill>
                <a:srgbClr val="005A9C"/>
              </a:solidFill>
              <a:latin typeface="+mn-lt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ja-JP" sz="1600" b="1" noProof="0" dirty="0">
                <a:solidFill>
                  <a:srgbClr val="005A9C"/>
                </a:solidFill>
                <a:latin typeface="+mn-lt"/>
              </a:rPr>
              <a:t>Задание закреплений, соединений и нагрузок.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ja-JP" sz="1600" b="1" dirty="0">
                <a:solidFill>
                  <a:srgbClr val="005A9C"/>
                </a:solidFill>
                <a:latin typeface="+mn-lt"/>
              </a:rPr>
              <a:t>Генерация КЭ сетки.</a:t>
            </a:r>
            <a:endParaRPr lang="ru-RU" altLang="ja-JP" sz="1600" b="1" noProof="0" dirty="0">
              <a:solidFill>
                <a:srgbClr val="005A9C"/>
              </a:solidFill>
              <a:latin typeface="+mn-lt"/>
            </a:endParaRPr>
          </a:p>
        </p:txBody>
      </p:sp>
      <p:cxnSp>
        <p:nvCxnSpPr>
          <p:cNvPr id="12" name="AutoShape 41"/>
          <p:cNvCxnSpPr>
            <a:cxnSpLocks noChangeShapeType="1"/>
          </p:cNvCxnSpPr>
          <p:nvPr/>
        </p:nvCxnSpPr>
        <p:spPr bwMode="auto">
          <a:xfrm flipV="1">
            <a:off x="13593825" y="1560154"/>
            <a:ext cx="459" cy="288031"/>
          </a:xfrm>
          <a:prstGeom prst="straightConnector1">
            <a:avLst/>
          </a:prstGeom>
          <a:noFill/>
          <a:ln w="38100">
            <a:solidFill>
              <a:srgbClr val="993300"/>
            </a:solidFill>
            <a:round/>
            <a:headEnd/>
            <a:tailEnd type="stealth" w="lg" len="lg"/>
          </a:ln>
          <a:effectLst/>
        </p:spPr>
      </p:cxnSp>
      <p:cxnSp>
        <p:nvCxnSpPr>
          <p:cNvPr id="13" name="AutoShape 43"/>
          <p:cNvCxnSpPr>
            <a:cxnSpLocks noChangeShapeType="1"/>
          </p:cNvCxnSpPr>
          <p:nvPr/>
        </p:nvCxnSpPr>
        <p:spPr bwMode="auto">
          <a:xfrm>
            <a:off x="14070257" y="2072195"/>
            <a:ext cx="30140" cy="227631"/>
          </a:xfrm>
          <a:prstGeom prst="straightConnector1">
            <a:avLst/>
          </a:prstGeom>
          <a:noFill/>
          <a:ln w="38100">
            <a:solidFill>
              <a:srgbClr val="993300"/>
            </a:solidFill>
            <a:round/>
            <a:headEnd/>
            <a:tailEnd type="stealth" w="lg" len="lg"/>
          </a:ln>
          <a:effectLst/>
        </p:spPr>
      </p:cxnSp>
      <p:cxnSp>
        <p:nvCxnSpPr>
          <p:cNvPr id="14" name="AutoShape 44"/>
          <p:cNvCxnSpPr>
            <a:cxnSpLocks noChangeShapeType="1"/>
          </p:cNvCxnSpPr>
          <p:nvPr/>
        </p:nvCxnSpPr>
        <p:spPr bwMode="auto">
          <a:xfrm flipV="1">
            <a:off x="13399055" y="1506954"/>
            <a:ext cx="720291" cy="398302"/>
          </a:xfrm>
          <a:prstGeom prst="bentConnector2">
            <a:avLst/>
          </a:prstGeom>
          <a:noFill/>
          <a:ln w="38100">
            <a:solidFill>
              <a:srgbClr val="993300"/>
            </a:solidFill>
            <a:miter lim="800000"/>
            <a:headEnd/>
            <a:tailEnd type="stealth" w="lg" len="lg"/>
          </a:ln>
          <a:effectLst/>
        </p:spPr>
      </p:cxnSp>
      <p:cxnSp>
        <p:nvCxnSpPr>
          <p:cNvPr id="15" name="AutoShape 45"/>
          <p:cNvCxnSpPr>
            <a:cxnSpLocks noChangeShapeType="1"/>
          </p:cNvCxnSpPr>
          <p:nvPr/>
        </p:nvCxnSpPr>
        <p:spPr bwMode="auto">
          <a:xfrm>
            <a:off x="14336388" y="1938456"/>
            <a:ext cx="0" cy="352425"/>
          </a:xfrm>
          <a:prstGeom prst="straightConnector1">
            <a:avLst/>
          </a:prstGeom>
          <a:noFill/>
          <a:ln w="38100">
            <a:solidFill>
              <a:srgbClr val="993300"/>
            </a:solidFill>
            <a:round/>
            <a:headEnd/>
            <a:tailEnd type="stealth" w="lg" len="lg"/>
          </a:ln>
          <a:effectLst/>
        </p:spPr>
      </p:cxnSp>
      <p:cxnSp>
        <p:nvCxnSpPr>
          <p:cNvPr id="19" name="AutoShape 49"/>
          <p:cNvCxnSpPr>
            <a:cxnSpLocks noChangeShapeType="1"/>
            <a:stCxn id="8" idx="2"/>
            <a:endCxn id="24" idx="0"/>
          </p:cNvCxnSpPr>
          <p:nvPr/>
        </p:nvCxnSpPr>
        <p:spPr bwMode="auto">
          <a:xfrm>
            <a:off x="4415932" y="2368806"/>
            <a:ext cx="5124" cy="228441"/>
          </a:xfrm>
          <a:prstGeom prst="straightConnector1">
            <a:avLst/>
          </a:prstGeom>
          <a:noFill/>
          <a:ln w="38100">
            <a:solidFill>
              <a:srgbClr val="005A9C"/>
            </a:solidFill>
            <a:round/>
            <a:headEnd/>
            <a:tailEnd type="stealth" w="lg" len="lg"/>
          </a:ln>
          <a:effectLst/>
        </p:spPr>
      </p:cxnSp>
      <p:cxnSp>
        <p:nvCxnSpPr>
          <p:cNvPr id="20" name="AutoShape 52"/>
          <p:cNvCxnSpPr>
            <a:cxnSpLocks noChangeShapeType="1"/>
          </p:cNvCxnSpPr>
          <p:nvPr/>
        </p:nvCxnSpPr>
        <p:spPr bwMode="auto">
          <a:xfrm rot="10800000" flipH="1" flipV="1">
            <a:off x="14695120" y="3854170"/>
            <a:ext cx="72009" cy="1936540"/>
          </a:xfrm>
          <a:prstGeom prst="bentConnector3">
            <a:avLst>
              <a:gd name="adj1" fmla="val -952381"/>
            </a:avLst>
          </a:prstGeom>
          <a:noFill/>
          <a:ln w="38100">
            <a:solidFill>
              <a:srgbClr val="993300"/>
            </a:solidFill>
            <a:miter lim="800000"/>
            <a:headEnd/>
            <a:tailEnd type="stealth" w="lg" len="lg"/>
          </a:ln>
          <a:effectLst/>
        </p:spPr>
      </p:cxnSp>
      <p:cxnSp>
        <p:nvCxnSpPr>
          <p:cNvPr id="21" name="AutoShape 53"/>
          <p:cNvCxnSpPr>
            <a:cxnSpLocks noChangeShapeType="1"/>
          </p:cNvCxnSpPr>
          <p:nvPr/>
        </p:nvCxnSpPr>
        <p:spPr bwMode="auto">
          <a:xfrm rot="10800000">
            <a:off x="234105" y="2700391"/>
            <a:ext cx="215603" cy="1944216"/>
          </a:xfrm>
          <a:prstGeom prst="bentConnector3">
            <a:avLst>
              <a:gd name="adj1" fmla="val 194248"/>
            </a:avLst>
          </a:prstGeom>
          <a:noFill/>
          <a:ln w="38100">
            <a:solidFill>
              <a:srgbClr val="005A9C"/>
            </a:solidFill>
            <a:miter lim="800000"/>
            <a:headEnd/>
            <a:tailEnd type="stealth" w="lg" len="lg"/>
          </a:ln>
          <a:effectLst/>
        </p:spPr>
      </p:cxnSp>
      <p:cxnSp>
        <p:nvCxnSpPr>
          <p:cNvPr id="22" name="AutoShape 54"/>
          <p:cNvCxnSpPr>
            <a:cxnSpLocks noChangeShapeType="1"/>
          </p:cNvCxnSpPr>
          <p:nvPr/>
        </p:nvCxnSpPr>
        <p:spPr bwMode="auto">
          <a:xfrm flipH="1">
            <a:off x="14610977" y="1923506"/>
            <a:ext cx="107950" cy="284163"/>
          </a:xfrm>
          <a:prstGeom prst="straightConnector1">
            <a:avLst/>
          </a:prstGeom>
          <a:noFill/>
          <a:ln w="38100">
            <a:solidFill>
              <a:srgbClr val="993300"/>
            </a:solidFill>
            <a:round/>
            <a:headEnd/>
            <a:tailEnd type="stealth" w="lg" len="lg"/>
          </a:ln>
          <a:effectLst/>
        </p:spPr>
      </p:cxnSp>
      <p:cxnSp>
        <p:nvCxnSpPr>
          <p:cNvPr id="23" name="AutoShape 55"/>
          <p:cNvCxnSpPr>
            <a:cxnSpLocks noChangeShapeType="1"/>
          </p:cNvCxnSpPr>
          <p:nvPr/>
        </p:nvCxnSpPr>
        <p:spPr bwMode="auto">
          <a:xfrm>
            <a:off x="14731125" y="1506954"/>
            <a:ext cx="107950" cy="285750"/>
          </a:xfrm>
          <a:prstGeom prst="straightConnector1">
            <a:avLst/>
          </a:prstGeom>
          <a:noFill/>
          <a:ln w="38100">
            <a:solidFill>
              <a:srgbClr val="993300"/>
            </a:solidFill>
            <a:round/>
            <a:headEnd/>
            <a:tailEnd type="stealth" w="lg" len="lg"/>
          </a:ln>
          <a:effectLst/>
        </p:spPr>
      </p:cxnSp>
      <p:sp>
        <p:nvSpPr>
          <p:cNvPr id="24" name="Rectangle 36"/>
          <p:cNvSpPr>
            <a:spLocks noChangeArrowheads="1"/>
          </p:cNvSpPr>
          <p:nvPr/>
        </p:nvSpPr>
        <p:spPr bwMode="auto">
          <a:xfrm>
            <a:off x="198793" y="2597247"/>
            <a:ext cx="8444525" cy="858464"/>
          </a:xfrm>
          <a:prstGeom prst="rect">
            <a:avLst/>
          </a:prstGeom>
          <a:solidFill>
            <a:schemeClr val="bg1"/>
          </a:solidFill>
          <a:ln w="9525">
            <a:solidFill>
              <a:srgbClr val="005A9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lvl="0" algn="ctr">
              <a:defRPr/>
            </a:pPr>
            <a:r>
              <a:rPr lang="ru-RU" altLang="ja-JP" sz="1600" b="1" dirty="0">
                <a:solidFill>
                  <a:srgbClr val="005A9C"/>
                </a:solidFill>
                <a:latin typeface="+mn-lt"/>
              </a:rPr>
              <a:t>Задание закреплений, соединений и нагрузок.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ja-JP" sz="1600" b="1" u="sng" dirty="0">
                <a:solidFill>
                  <a:srgbClr val="005A9C"/>
                </a:solidFill>
                <a:latin typeface="+mn-lt"/>
              </a:rPr>
              <a:t>Параметрическая оптимизация</a:t>
            </a:r>
            <a:r>
              <a:rPr lang="ru-RU" altLang="ja-JP" sz="1600" b="1" dirty="0">
                <a:solidFill>
                  <a:srgbClr val="005A9C"/>
                </a:solidFill>
                <a:latin typeface="+mn-lt"/>
              </a:rPr>
              <a:t> закреплений и соединений.</a:t>
            </a:r>
            <a:endParaRPr lang="ru-RU" altLang="ja-JP" sz="1600" b="1" noProof="0" dirty="0">
              <a:solidFill>
                <a:srgbClr val="005A9C"/>
              </a:solidFill>
              <a:latin typeface="+mn-lt"/>
            </a:endParaRPr>
          </a:p>
        </p:txBody>
      </p:sp>
      <p:sp>
        <p:nvSpPr>
          <p:cNvPr id="25" name="Rectangle 36"/>
          <p:cNvSpPr>
            <a:spLocks noChangeArrowheads="1"/>
          </p:cNvSpPr>
          <p:nvPr/>
        </p:nvSpPr>
        <p:spPr bwMode="auto">
          <a:xfrm>
            <a:off x="198792" y="3648042"/>
            <a:ext cx="8434279" cy="1021107"/>
          </a:xfrm>
          <a:prstGeom prst="rect">
            <a:avLst/>
          </a:prstGeom>
          <a:solidFill>
            <a:schemeClr val="bg1"/>
          </a:solidFill>
          <a:ln w="9525">
            <a:solidFill>
              <a:srgbClr val="005A9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ja-JP" sz="1600" b="1" noProof="0" dirty="0">
                <a:solidFill>
                  <a:srgbClr val="005A9C"/>
                </a:solidFill>
                <a:latin typeface="+mn-lt"/>
              </a:rPr>
              <a:t>Задание области проектирования.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ja-JP" sz="1600" b="1" u="sng" noProof="0" dirty="0">
                <a:solidFill>
                  <a:srgbClr val="005A9C"/>
                </a:solidFill>
                <a:latin typeface="+mn-lt"/>
              </a:rPr>
              <a:t>Топологическая оптимизация</a:t>
            </a:r>
            <a:r>
              <a:rPr lang="ru-RU" altLang="ja-JP" sz="1600" b="1" noProof="0" dirty="0">
                <a:solidFill>
                  <a:srgbClr val="005A9C"/>
                </a:solidFill>
                <a:latin typeface="+mn-lt"/>
              </a:rPr>
              <a:t> – минимизация массы с ограничением напряжений.</a:t>
            </a:r>
          </a:p>
          <a:p>
            <a:pPr lvl="0" algn="ctr"/>
            <a:r>
              <a:rPr lang="ru-RU" altLang="ja-JP" sz="1600" b="1" dirty="0">
                <a:solidFill>
                  <a:srgbClr val="005A9C"/>
                </a:solidFill>
                <a:latin typeface="+mn-lt"/>
              </a:rPr>
              <a:t>Формирование </a:t>
            </a:r>
            <a:r>
              <a:rPr lang="ru-RU" altLang="ja-JP" sz="1600" b="1" dirty="0" smtClean="0">
                <a:solidFill>
                  <a:srgbClr val="005A9C"/>
                </a:solidFill>
                <a:latin typeface="+mn-lt"/>
              </a:rPr>
              <a:t>эскизной </a:t>
            </a:r>
            <a:r>
              <a:rPr lang="ru-RU" altLang="ja-JP" sz="1600" b="1" dirty="0">
                <a:solidFill>
                  <a:srgbClr val="005A9C"/>
                </a:solidFill>
                <a:latin typeface="+mn-lt"/>
              </a:rPr>
              <a:t>геометрии детали</a:t>
            </a:r>
            <a:r>
              <a:rPr lang="ru-RU" altLang="ja-JP" sz="1600" b="1" dirty="0" smtClean="0">
                <a:solidFill>
                  <a:srgbClr val="005A9C"/>
                </a:solidFill>
                <a:latin typeface="+mn-lt"/>
              </a:rPr>
              <a:t>.</a:t>
            </a:r>
          </a:p>
          <a:p>
            <a:pPr lvl="0" algn="ctr"/>
            <a:r>
              <a:rPr lang="ru-RU" altLang="ja-JP" sz="1600" b="1" dirty="0" smtClean="0">
                <a:solidFill>
                  <a:srgbClr val="005A9C"/>
                </a:solidFill>
                <a:latin typeface="+mn-lt"/>
              </a:rPr>
              <a:t>Проверочный расчет</a:t>
            </a:r>
            <a:r>
              <a:rPr kumimoji="0" lang="ru-RU" altLang="ja-JP" sz="1600" b="1" i="0" u="none" strike="noStrike" kern="1200" cap="none" spc="0" normalizeH="0" baseline="0" dirty="0" smtClean="0">
                <a:ln>
                  <a:noFill/>
                </a:ln>
                <a:solidFill>
                  <a:srgbClr val="005A9C"/>
                </a:solidFill>
                <a:effectLst/>
                <a:uLnTx/>
                <a:uFillTx/>
                <a:latin typeface="+mn-lt"/>
              </a:rPr>
              <a:t>.</a:t>
            </a:r>
            <a:endParaRPr kumimoji="0" lang="ru-RU" altLang="ja-JP" sz="1600" b="1" i="0" u="none" strike="noStrike" kern="1200" cap="none" spc="0" normalizeH="0" baseline="0" dirty="0">
              <a:ln>
                <a:noFill/>
              </a:ln>
              <a:solidFill>
                <a:srgbClr val="005A9C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6" name="Rectangle 36"/>
          <p:cNvSpPr>
            <a:spLocks noChangeArrowheads="1"/>
          </p:cNvSpPr>
          <p:nvPr/>
        </p:nvSpPr>
        <p:spPr bwMode="auto">
          <a:xfrm>
            <a:off x="198792" y="4899727"/>
            <a:ext cx="8434279" cy="879743"/>
          </a:xfrm>
          <a:prstGeom prst="rect">
            <a:avLst/>
          </a:prstGeom>
          <a:solidFill>
            <a:schemeClr val="bg1"/>
          </a:solidFill>
          <a:ln w="9525">
            <a:solidFill>
              <a:srgbClr val="005A9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altLang="ja-JP" sz="1600" b="1" dirty="0">
                <a:solidFill>
                  <a:srgbClr val="005A9C"/>
                </a:solidFill>
                <a:latin typeface="+mn-lt"/>
              </a:rPr>
              <a:t>Формирование геометрии детали.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ja-JP" sz="1600" b="1" u="sng" dirty="0">
                <a:solidFill>
                  <a:srgbClr val="005A9C"/>
                </a:solidFill>
                <a:latin typeface="+mn-lt"/>
              </a:rPr>
              <a:t>Финишная оптимизация</a:t>
            </a:r>
            <a:r>
              <a:rPr lang="ru-RU" altLang="ja-JP" sz="1600" b="1" dirty="0">
                <a:solidFill>
                  <a:srgbClr val="005A9C"/>
                </a:solidFill>
                <a:latin typeface="+mn-lt"/>
              </a:rPr>
              <a:t> геометрии</a:t>
            </a:r>
            <a:r>
              <a:rPr lang="ru-RU" altLang="ja-JP" sz="1600" b="1" dirty="0" smtClean="0">
                <a:solidFill>
                  <a:srgbClr val="005A9C"/>
                </a:solidFill>
                <a:latin typeface="+mn-lt"/>
              </a:rPr>
              <a:t>.</a:t>
            </a:r>
            <a:endParaRPr lang="ru-RU" altLang="ja-JP" sz="1600" b="1" dirty="0">
              <a:solidFill>
                <a:srgbClr val="005A9C"/>
              </a:solidFill>
              <a:latin typeface="+mn-lt"/>
            </a:endParaRPr>
          </a:p>
        </p:txBody>
      </p:sp>
      <p:cxnSp>
        <p:nvCxnSpPr>
          <p:cNvPr id="30" name="AutoShape 49"/>
          <p:cNvCxnSpPr>
            <a:cxnSpLocks noChangeShapeType="1"/>
            <a:stCxn id="24" idx="2"/>
            <a:endCxn id="25" idx="0"/>
          </p:cNvCxnSpPr>
          <p:nvPr/>
        </p:nvCxnSpPr>
        <p:spPr bwMode="auto">
          <a:xfrm flipH="1">
            <a:off x="4415932" y="3455711"/>
            <a:ext cx="5124" cy="192331"/>
          </a:xfrm>
          <a:prstGeom prst="straightConnector1">
            <a:avLst/>
          </a:prstGeom>
          <a:noFill/>
          <a:ln w="38100">
            <a:solidFill>
              <a:srgbClr val="005A9C"/>
            </a:solidFill>
            <a:round/>
            <a:headEnd/>
            <a:tailEnd type="stealth" w="lg" len="lg"/>
          </a:ln>
          <a:effectLst/>
        </p:spPr>
      </p:cxnSp>
      <p:cxnSp>
        <p:nvCxnSpPr>
          <p:cNvPr id="32" name="AutoShape 49"/>
          <p:cNvCxnSpPr>
            <a:cxnSpLocks noChangeShapeType="1"/>
            <a:stCxn id="25" idx="2"/>
            <a:endCxn id="26" idx="0"/>
          </p:cNvCxnSpPr>
          <p:nvPr/>
        </p:nvCxnSpPr>
        <p:spPr bwMode="auto">
          <a:xfrm>
            <a:off x="4415932" y="4669149"/>
            <a:ext cx="0" cy="230578"/>
          </a:xfrm>
          <a:prstGeom prst="straightConnector1">
            <a:avLst/>
          </a:prstGeom>
          <a:noFill/>
          <a:ln w="38100">
            <a:solidFill>
              <a:srgbClr val="005A9C"/>
            </a:solidFill>
            <a:round/>
            <a:headEnd/>
            <a:tailEnd type="stealth" w="lg" len="lg"/>
          </a:ln>
          <a:effectLst/>
        </p:spPr>
      </p:cxnSp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-168696" y="7245424"/>
            <a:ext cx="2003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ja-JP" sz="1800" b="1" dirty="0">
                <a:solidFill>
                  <a:srgbClr val="005A9C"/>
                </a:solidFill>
                <a:latin typeface="Verdana" pitchFamily="34" charset="0"/>
              </a:rPr>
              <a:t>APM Studio</a:t>
            </a:r>
            <a:endParaRPr lang="ru-RU" altLang="ja-JP" sz="1800" b="1" dirty="0">
              <a:solidFill>
                <a:srgbClr val="005A9C"/>
              </a:solidFill>
              <a:latin typeface="Verdana" pitchFamily="34" charset="0"/>
            </a:endParaRPr>
          </a:p>
        </p:txBody>
      </p:sp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1790022" y="7226324"/>
            <a:ext cx="25159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ja-JP" sz="1800" b="1" dirty="0">
                <a:solidFill>
                  <a:srgbClr val="005A9C"/>
                </a:solidFill>
                <a:latin typeface="Verdana" pitchFamily="34" charset="0"/>
              </a:rPr>
              <a:t>APM Structure3D</a:t>
            </a:r>
            <a:endParaRPr lang="ru-RU" altLang="ja-JP" sz="1800" b="1" dirty="0">
              <a:solidFill>
                <a:srgbClr val="005A9C"/>
              </a:solidFill>
              <a:latin typeface="Verdana" pitchFamily="34" charset="0"/>
            </a:endParaRPr>
          </a:p>
        </p:txBody>
      </p:sp>
      <p:sp>
        <p:nvSpPr>
          <p:cNvPr id="35" name="Rectangle 7"/>
          <p:cNvSpPr>
            <a:spLocks noChangeArrowheads="1"/>
          </p:cNvSpPr>
          <p:nvPr/>
        </p:nvSpPr>
        <p:spPr bwMode="auto">
          <a:xfrm>
            <a:off x="4477982" y="7252372"/>
            <a:ext cx="25159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ja-JP" sz="1800" b="1" dirty="0">
                <a:solidFill>
                  <a:srgbClr val="005A9C"/>
                </a:solidFill>
                <a:latin typeface="Verdana" pitchFamily="34" charset="0"/>
              </a:rPr>
              <a:t>APM Structure3D</a:t>
            </a:r>
            <a:endParaRPr lang="ru-RU" altLang="ja-JP" sz="1800" b="1" dirty="0">
              <a:solidFill>
                <a:srgbClr val="005A9C"/>
              </a:solidFill>
              <a:latin typeface="Verdana" pitchFamily="34" charset="0"/>
            </a:endParaRPr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7139269" y="6975373"/>
            <a:ext cx="251595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1800" b="1" dirty="0">
                <a:solidFill>
                  <a:srgbClr val="005A9C"/>
                </a:solidFill>
                <a:latin typeface="Verdana" pitchFamily="34" charset="0"/>
              </a:rPr>
              <a:t>APM Structure3D</a:t>
            </a:r>
            <a:r>
              <a:rPr lang="ru-RU" altLang="ja-JP" sz="1800" b="1" dirty="0">
                <a:solidFill>
                  <a:srgbClr val="005A9C"/>
                </a:solidFill>
                <a:latin typeface="Verdana" pitchFamily="34" charset="0"/>
              </a:rPr>
              <a:t> Компас</a:t>
            </a:r>
            <a:r>
              <a:rPr lang="en-US" altLang="ja-JP" sz="1800" b="1" dirty="0">
                <a:solidFill>
                  <a:srgbClr val="005A9C"/>
                </a:solidFill>
                <a:latin typeface="Verdana" pitchFamily="34" charset="0"/>
              </a:rPr>
              <a:t>-</a:t>
            </a:r>
            <a:r>
              <a:rPr lang="ru-RU" altLang="ja-JP" sz="1800" b="1" dirty="0">
                <a:solidFill>
                  <a:srgbClr val="005A9C"/>
                </a:solidFill>
                <a:latin typeface="Verdana" pitchFamily="34" charset="0"/>
              </a:rPr>
              <a:t>3</a:t>
            </a:r>
            <a:r>
              <a:rPr lang="en-US" altLang="ja-JP" sz="1800" b="1" dirty="0">
                <a:solidFill>
                  <a:srgbClr val="005A9C"/>
                </a:solidFill>
                <a:latin typeface="Verdana" pitchFamily="34" charset="0"/>
              </a:rPr>
              <a:t>D</a:t>
            </a:r>
          </a:p>
          <a:p>
            <a:pPr algn="ctr">
              <a:defRPr/>
            </a:pPr>
            <a:r>
              <a:rPr lang="en-US" altLang="ja-JP" sz="1800" b="1" dirty="0">
                <a:solidFill>
                  <a:srgbClr val="005A9C"/>
                </a:solidFill>
                <a:latin typeface="Verdana" pitchFamily="34" charset="0"/>
              </a:rPr>
              <a:t>APM Joint</a:t>
            </a:r>
            <a:endParaRPr lang="ru-RU" altLang="ja-JP" sz="1800" b="1" dirty="0">
              <a:solidFill>
                <a:srgbClr val="005A9C"/>
              </a:solidFill>
              <a:latin typeface="Verdana" pitchFamily="34" charset="0"/>
            </a:endParaRPr>
          </a:p>
        </p:txBody>
      </p: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263351" y="-27384"/>
            <a:ext cx="115204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r" eaLnBrk="1" hangingPunct="1">
              <a:spcBef>
                <a:spcPct val="0"/>
              </a:spcBef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sz="40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Процесс</a:t>
            </a:r>
          </a:p>
          <a:p>
            <a:pPr lvl="0" algn="r" eaLnBrk="1" hangingPunct="1">
              <a:spcBef>
                <a:spcPct val="0"/>
              </a:spcBef>
              <a:buNone/>
            </a:pPr>
            <a:r>
              <a:rPr lang="ru-RU" sz="40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оптимального проектирования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247164" y="5420918"/>
            <a:ext cx="609600" cy="609600"/>
          </a:xfrm>
          <a:prstGeom prst="rect">
            <a:avLst/>
          </a:prstGeom>
        </p:spPr>
      </p:pic>
      <p:sp>
        <p:nvSpPr>
          <p:cNvPr id="27" name="Rectangle 36"/>
          <p:cNvSpPr>
            <a:spLocks noChangeArrowheads="1"/>
          </p:cNvSpPr>
          <p:nvPr/>
        </p:nvSpPr>
        <p:spPr bwMode="auto">
          <a:xfrm>
            <a:off x="8756836" y="2534275"/>
            <a:ext cx="3315828" cy="9844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vl="0" algn="ctr">
              <a:defRPr/>
            </a:pPr>
            <a:r>
              <a:rPr lang="en-US" altLang="ja-JP" sz="1800" b="1" noProof="0" dirty="0" smtClean="0">
                <a:solidFill>
                  <a:srgbClr val="005A9C"/>
                </a:solidFill>
                <a:latin typeface="+mn-lt"/>
              </a:rPr>
              <a:t>APM Structure3D</a:t>
            </a:r>
            <a:endParaRPr lang="ru-RU" altLang="ja-JP" sz="1800" b="1" dirty="0">
              <a:solidFill>
                <a:srgbClr val="005A9C"/>
              </a:solidFill>
            </a:endParaRPr>
          </a:p>
          <a:p>
            <a:pPr lvl="0" algn="ctr">
              <a:defRPr/>
            </a:pPr>
            <a:r>
              <a:rPr lang="ru-RU" altLang="ja-JP" sz="1800" b="1" dirty="0" smtClean="0">
                <a:solidFill>
                  <a:srgbClr val="005A9C"/>
                </a:solidFill>
              </a:rPr>
              <a:t>и/или</a:t>
            </a:r>
            <a:endParaRPr lang="en-US" altLang="ja-JP" sz="1800" b="1" dirty="0">
              <a:solidFill>
                <a:srgbClr val="005A9C"/>
              </a:solidFill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ja-JP" sz="1800" b="1" noProof="0" dirty="0" smtClean="0">
                <a:solidFill>
                  <a:srgbClr val="005A9C"/>
                </a:solidFill>
                <a:latin typeface="+mn-lt"/>
              </a:rPr>
              <a:t>КОМПАС-3</a:t>
            </a:r>
            <a:r>
              <a:rPr lang="en-US" altLang="ja-JP" sz="1800" b="1" noProof="0" dirty="0" smtClean="0">
                <a:solidFill>
                  <a:srgbClr val="005A9C"/>
                </a:solidFill>
                <a:latin typeface="+mn-lt"/>
              </a:rPr>
              <a:t>D </a:t>
            </a:r>
            <a:r>
              <a:rPr lang="ru-RU" altLang="ja-JP" sz="1800" b="1" noProof="0" dirty="0" smtClean="0">
                <a:solidFill>
                  <a:srgbClr val="005A9C"/>
                </a:solidFill>
                <a:latin typeface="+mn-lt"/>
              </a:rPr>
              <a:t>и</a:t>
            </a:r>
            <a:r>
              <a:rPr lang="en-US" altLang="ja-JP" sz="1800" b="1" noProof="0" dirty="0" smtClean="0">
                <a:solidFill>
                  <a:srgbClr val="005A9C"/>
                </a:solidFill>
                <a:latin typeface="+mn-lt"/>
              </a:rPr>
              <a:t> FEM </a:t>
            </a:r>
            <a:r>
              <a:rPr lang="ru-RU" altLang="ja-JP" sz="1800" b="1" noProof="0" dirty="0" smtClean="0">
                <a:solidFill>
                  <a:srgbClr val="005A9C"/>
                </a:solidFill>
                <a:latin typeface="+mn-lt"/>
              </a:rPr>
              <a:t>и</a:t>
            </a:r>
            <a:r>
              <a:rPr lang="en-US" altLang="ja-JP" sz="1800" b="1" noProof="0" dirty="0" smtClean="0">
                <a:solidFill>
                  <a:srgbClr val="005A9C"/>
                </a:solidFill>
                <a:latin typeface="+mn-lt"/>
              </a:rPr>
              <a:t> IOSO-K</a:t>
            </a:r>
            <a:endParaRPr lang="ru-RU" altLang="ja-JP" sz="1800" b="1" noProof="0" dirty="0">
              <a:solidFill>
                <a:srgbClr val="005A9C"/>
              </a:solidFill>
              <a:latin typeface="+mn-lt"/>
            </a:endParaRPr>
          </a:p>
        </p:txBody>
      </p:sp>
      <p:sp>
        <p:nvSpPr>
          <p:cNvPr id="29" name="Rectangle 36"/>
          <p:cNvSpPr>
            <a:spLocks noChangeArrowheads="1"/>
          </p:cNvSpPr>
          <p:nvPr/>
        </p:nvSpPr>
        <p:spPr bwMode="auto">
          <a:xfrm>
            <a:off x="8756836" y="3661437"/>
            <a:ext cx="3298298" cy="96674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vl="0" algn="ctr">
              <a:defRPr/>
            </a:pPr>
            <a:r>
              <a:rPr lang="en-US" altLang="ja-JP" sz="1800" b="1" noProof="0" dirty="0" smtClean="0">
                <a:solidFill>
                  <a:srgbClr val="005A9C"/>
                </a:solidFill>
                <a:latin typeface="+mn-lt"/>
              </a:rPr>
              <a:t>APM </a:t>
            </a:r>
            <a:r>
              <a:rPr lang="en-US" altLang="ja-JP" sz="1800" b="1" dirty="0" smtClean="0">
                <a:solidFill>
                  <a:srgbClr val="005A9C"/>
                </a:solidFill>
                <a:latin typeface="+mn-lt"/>
              </a:rPr>
              <a:t>Studio </a:t>
            </a:r>
            <a:r>
              <a:rPr lang="ru-RU" altLang="ja-JP" sz="1800" b="1" dirty="0" smtClean="0">
                <a:solidFill>
                  <a:srgbClr val="005A9C"/>
                </a:solidFill>
                <a:latin typeface="+mn-lt"/>
              </a:rPr>
              <a:t>и</a:t>
            </a:r>
            <a:r>
              <a:rPr lang="en-US" altLang="ja-JP" sz="1800" b="1" dirty="0" smtClean="0">
                <a:solidFill>
                  <a:srgbClr val="005A9C"/>
                </a:solidFill>
                <a:latin typeface="+mn-lt"/>
              </a:rPr>
              <a:t> </a:t>
            </a:r>
            <a:r>
              <a:rPr lang="en-US" altLang="ja-JP" sz="1800" b="1" noProof="0" dirty="0" smtClean="0">
                <a:solidFill>
                  <a:srgbClr val="005A9C"/>
                </a:solidFill>
                <a:latin typeface="+mn-lt"/>
              </a:rPr>
              <a:t>Structure3D</a:t>
            </a:r>
            <a:endParaRPr lang="ru-RU" altLang="ja-JP" sz="1800" b="1" dirty="0">
              <a:solidFill>
                <a:srgbClr val="005A9C"/>
              </a:solidFill>
            </a:endParaRPr>
          </a:p>
          <a:p>
            <a:pPr lvl="0" algn="ctr">
              <a:defRPr/>
            </a:pPr>
            <a:r>
              <a:rPr lang="ru-RU" altLang="ja-JP" sz="1800" b="1" dirty="0" smtClean="0">
                <a:solidFill>
                  <a:srgbClr val="005A9C"/>
                </a:solidFill>
              </a:rPr>
              <a:t>и/или</a:t>
            </a:r>
            <a:endParaRPr lang="en-US" altLang="ja-JP" sz="1800" b="1" dirty="0">
              <a:solidFill>
                <a:srgbClr val="005A9C"/>
              </a:solidFill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ja-JP" sz="1800" b="1" noProof="0" dirty="0" smtClean="0">
                <a:solidFill>
                  <a:srgbClr val="005A9C"/>
                </a:solidFill>
                <a:latin typeface="+mn-lt"/>
              </a:rPr>
              <a:t>КОМПАС-3</a:t>
            </a:r>
            <a:r>
              <a:rPr lang="en-US" altLang="ja-JP" sz="1800" b="1" noProof="0" dirty="0" smtClean="0">
                <a:solidFill>
                  <a:srgbClr val="005A9C"/>
                </a:solidFill>
                <a:latin typeface="+mn-lt"/>
              </a:rPr>
              <a:t>D </a:t>
            </a:r>
            <a:r>
              <a:rPr lang="ru-RU" altLang="ja-JP" sz="1800" b="1" noProof="0" dirty="0" smtClean="0">
                <a:solidFill>
                  <a:srgbClr val="005A9C"/>
                </a:solidFill>
                <a:latin typeface="+mn-lt"/>
              </a:rPr>
              <a:t>и</a:t>
            </a:r>
            <a:r>
              <a:rPr lang="en-US" altLang="ja-JP" sz="1800" b="1" noProof="0" dirty="0" smtClean="0">
                <a:solidFill>
                  <a:srgbClr val="005A9C"/>
                </a:solidFill>
                <a:latin typeface="+mn-lt"/>
              </a:rPr>
              <a:t> FEM</a:t>
            </a:r>
            <a:r>
              <a:rPr lang="ru-RU" altLang="ja-JP" sz="1800" b="1" noProof="0" dirty="0" smtClean="0">
                <a:solidFill>
                  <a:srgbClr val="005A9C"/>
                </a:solidFill>
                <a:latin typeface="+mn-lt"/>
              </a:rPr>
              <a:t> и </a:t>
            </a:r>
            <a:r>
              <a:rPr lang="en-US" altLang="ja-JP" sz="1800" b="1" noProof="0" dirty="0" smtClean="0">
                <a:solidFill>
                  <a:srgbClr val="005A9C"/>
                </a:solidFill>
                <a:latin typeface="+mn-lt"/>
              </a:rPr>
              <a:t>TOP</a:t>
            </a:r>
            <a:endParaRPr lang="ru-RU" altLang="ja-JP" sz="1800" b="1" noProof="0" dirty="0">
              <a:solidFill>
                <a:srgbClr val="005A9C"/>
              </a:solidFill>
              <a:latin typeface="+mn-lt"/>
            </a:endParaRPr>
          </a:p>
        </p:txBody>
      </p:sp>
      <p:sp>
        <p:nvSpPr>
          <p:cNvPr id="31" name="Rectangle 36"/>
          <p:cNvSpPr>
            <a:spLocks noChangeArrowheads="1"/>
          </p:cNvSpPr>
          <p:nvPr/>
        </p:nvSpPr>
        <p:spPr bwMode="auto">
          <a:xfrm>
            <a:off x="8756836" y="1438176"/>
            <a:ext cx="3315828" cy="96674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vl="0" algn="ctr">
              <a:defRPr/>
            </a:pPr>
            <a:r>
              <a:rPr lang="en-US" altLang="ja-JP" sz="1800" b="1" noProof="0" dirty="0" smtClean="0">
                <a:solidFill>
                  <a:srgbClr val="005A9C"/>
                </a:solidFill>
                <a:latin typeface="+mn-lt"/>
              </a:rPr>
              <a:t>APM </a:t>
            </a:r>
            <a:r>
              <a:rPr lang="en-US" altLang="ja-JP" sz="1800" b="1" dirty="0" smtClean="0">
                <a:solidFill>
                  <a:srgbClr val="005A9C"/>
                </a:solidFill>
                <a:latin typeface="+mn-lt"/>
              </a:rPr>
              <a:t>Studio </a:t>
            </a:r>
            <a:r>
              <a:rPr lang="ru-RU" altLang="ja-JP" sz="1800" b="1" dirty="0" smtClean="0">
                <a:solidFill>
                  <a:srgbClr val="005A9C"/>
                </a:solidFill>
                <a:latin typeface="+mn-lt"/>
              </a:rPr>
              <a:t>и</a:t>
            </a:r>
            <a:r>
              <a:rPr lang="en-US" altLang="ja-JP" sz="1800" b="1" dirty="0" smtClean="0">
                <a:solidFill>
                  <a:srgbClr val="005A9C"/>
                </a:solidFill>
                <a:latin typeface="+mn-lt"/>
              </a:rPr>
              <a:t> </a:t>
            </a:r>
            <a:r>
              <a:rPr lang="en-US" altLang="ja-JP" sz="1800" b="1" noProof="0" dirty="0" smtClean="0">
                <a:solidFill>
                  <a:srgbClr val="005A9C"/>
                </a:solidFill>
                <a:latin typeface="+mn-lt"/>
              </a:rPr>
              <a:t>Structure3D</a:t>
            </a:r>
            <a:endParaRPr lang="ru-RU" altLang="ja-JP" sz="1800" b="1" dirty="0">
              <a:solidFill>
                <a:srgbClr val="005A9C"/>
              </a:solidFill>
            </a:endParaRPr>
          </a:p>
          <a:p>
            <a:pPr lvl="0" algn="ctr">
              <a:defRPr/>
            </a:pPr>
            <a:r>
              <a:rPr lang="ru-RU" altLang="ja-JP" sz="1800" b="1" dirty="0" smtClean="0">
                <a:solidFill>
                  <a:srgbClr val="005A9C"/>
                </a:solidFill>
              </a:rPr>
              <a:t>и/или</a:t>
            </a:r>
            <a:endParaRPr lang="en-US" altLang="ja-JP" sz="1800" b="1" dirty="0">
              <a:solidFill>
                <a:srgbClr val="005A9C"/>
              </a:solidFill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ja-JP" sz="1800" b="1" noProof="0" dirty="0" smtClean="0">
                <a:solidFill>
                  <a:srgbClr val="005A9C"/>
                </a:solidFill>
                <a:latin typeface="+mn-lt"/>
              </a:rPr>
              <a:t>КОМПАС-3</a:t>
            </a:r>
            <a:r>
              <a:rPr lang="en-US" altLang="ja-JP" sz="1800" b="1" noProof="0" dirty="0" smtClean="0">
                <a:solidFill>
                  <a:srgbClr val="005A9C"/>
                </a:solidFill>
                <a:latin typeface="+mn-lt"/>
              </a:rPr>
              <a:t>D </a:t>
            </a:r>
            <a:r>
              <a:rPr lang="ru-RU" altLang="ja-JP" sz="1800" b="1" noProof="0" dirty="0" smtClean="0">
                <a:solidFill>
                  <a:srgbClr val="005A9C"/>
                </a:solidFill>
                <a:latin typeface="+mn-lt"/>
              </a:rPr>
              <a:t>и</a:t>
            </a:r>
            <a:r>
              <a:rPr lang="en-US" altLang="ja-JP" sz="1800" b="1" noProof="0" dirty="0" smtClean="0">
                <a:solidFill>
                  <a:srgbClr val="005A9C"/>
                </a:solidFill>
                <a:latin typeface="+mn-lt"/>
              </a:rPr>
              <a:t> FEM</a:t>
            </a:r>
            <a:endParaRPr lang="ru-RU" altLang="ja-JP" sz="1800" b="1" noProof="0" dirty="0">
              <a:solidFill>
                <a:srgbClr val="005A9C"/>
              </a:solidFill>
              <a:latin typeface="+mn-lt"/>
            </a:endParaRP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8756836" y="4797152"/>
            <a:ext cx="3298298" cy="96674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ja-JP" sz="1800" b="1" dirty="0">
                <a:solidFill>
                  <a:srgbClr val="005A9C"/>
                </a:solidFill>
              </a:rPr>
              <a:t>APM </a:t>
            </a:r>
            <a:r>
              <a:rPr lang="en-US" altLang="ja-JP" sz="1800" b="1" noProof="0" dirty="0" smtClean="0">
                <a:solidFill>
                  <a:srgbClr val="005A9C"/>
                </a:solidFill>
                <a:latin typeface="+mn-lt"/>
              </a:rPr>
              <a:t>Structure3D</a:t>
            </a:r>
            <a:endParaRPr lang="ru-RU" altLang="ja-JP" sz="1800" b="1" dirty="0">
              <a:solidFill>
                <a:srgbClr val="005A9C"/>
              </a:solidFill>
              <a:latin typeface="Verdana" pitchFamily="34" charset="0"/>
            </a:endParaRPr>
          </a:p>
          <a:p>
            <a:pPr lvl="0" algn="ctr">
              <a:defRPr/>
            </a:pPr>
            <a:r>
              <a:rPr lang="ru-RU" altLang="ja-JP" sz="1800" b="1" dirty="0" smtClean="0">
                <a:solidFill>
                  <a:srgbClr val="005A9C"/>
                </a:solidFill>
              </a:rPr>
              <a:t>и/или</a:t>
            </a:r>
            <a:endParaRPr lang="en-US" altLang="ja-JP" sz="1800" b="1" dirty="0">
              <a:solidFill>
                <a:srgbClr val="005A9C"/>
              </a:solidFill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ja-JP" sz="1800" b="1" noProof="0" dirty="0" smtClean="0">
                <a:solidFill>
                  <a:srgbClr val="005A9C"/>
                </a:solidFill>
                <a:latin typeface="+mn-lt"/>
              </a:rPr>
              <a:t>КОМПАС-3</a:t>
            </a:r>
            <a:r>
              <a:rPr lang="en-US" altLang="ja-JP" sz="1800" b="1" noProof="0" dirty="0" smtClean="0">
                <a:solidFill>
                  <a:srgbClr val="005A9C"/>
                </a:solidFill>
                <a:latin typeface="+mn-lt"/>
              </a:rPr>
              <a:t>D </a:t>
            </a:r>
            <a:r>
              <a:rPr lang="ru-RU" altLang="ja-JP" sz="1800" b="1" noProof="0" dirty="0" smtClean="0">
                <a:solidFill>
                  <a:srgbClr val="005A9C"/>
                </a:solidFill>
                <a:latin typeface="+mn-lt"/>
              </a:rPr>
              <a:t>и</a:t>
            </a:r>
            <a:r>
              <a:rPr lang="en-US" altLang="ja-JP" sz="1800" b="1" noProof="0" dirty="0" smtClean="0">
                <a:solidFill>
                  <a:srgbClr val="005A9C"/>
                </a:solidFill>
                <a:latin typeface="+mn-lt"/>
              </a:rPr>
              <a:t> Sdf3D</a:t>
            </a:r>
            <a:endParaRPr lang="ru-RU" altLang="ja-JP" sz="1800" b="1" noProof="0" dirty="0">
              <a:solidFill>
                <a:srgbClr val="005A9C"/>
              </a:solidFill>
              <a:latin typeface="+mn-lt"/>
            </a:endParaRPr>
          </a:p>
        </p:txBody>
      </p:sp>
      <p:sp>
        <p:nvSpPr>
          <p:cNvPr id="41" name="Rectangle 36"/>
          <p:cNvSpPr>
            <a:spLocks noChangeArrowheads="1"/>
          </p:cNvSpPr>
          <p:nvPr/>
        </p:nvSpPr>
        <p:spPr bwMode="auto">
          <a:xfrm>
            <a:off x="198792" y="5989217"/>
            <a:ext cx="8434279" cy="879743"/>
          </a:xfrm>
          <a:prstGeom prst="rect">
            <a:avLst/>
          </a:prstGeom>
          <a:solidFill>
            <a:schemeClr val="bg1"/>
          </a:solidFill>
          <a:ln w="9525">
            <a:solidFill>
              <a:srgbClr val="005A9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lvl="0" algn="ctr"/>
            <a:r>
              <a:rPr lang="ru-RU" altLang="ja-JP" sz="1600" b="1" dirty="0">
                <a:solidFill>
                  <a:srgbClr val="005A9C"/>
                </a:solidFill>
              </a:rPr>
              <a:t>Проектирование соединений.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ja-JP" sz="1600" b="1" u="sng" dirty="0" smtClean="0">
                <a:solidFill>
                  <a:srgbClr val="005A9C"/>
                </a:solidFill>
                <a:latin typeface="+mn-lt"/>
              </a:rPr>
              <a:t>Оптимизация принципа действия</a:t>
            </a:r>
            <a:r>
              <a:rPr lang="ru-RU" altLang="ja-JP" sz="1600" b="1" dirty="0" smtClean="0">
                <a:solidFill>
                  <a:srgbClr val="005A9C"/>
                </a:solidFill>
                <a:latin typeface="+mn-lt"/>
              </a:rPr>
              <a:t>.</a:t>
            </a:r>
            <a:endParaRPr lang="ru-RU" altLang="ja-JP" sz="1600" b="1" dirty="0">
              <a:solidFill>
                <a:srgbClr val="005A9C"/>
              </a:solidFill>
              <a:latin typeface="+mn-lt"/>
            </a:endParaRPr>
          </a:p>
        </p:txBody>
      </p:sp>
      <p:cxnSp>
        <p:nvCxnSpPr>
          <p:cNvPr id="42" name="AutoShape 49"/>
          <p:cNvCxnSpPr>
            <a:cxnSpLocks noChangeShapeType="1"/>
          </p:cNvCxnSpPr>
          <p:nvPr/>
        </p:nvCxnSpPr>
        <p:spPr bwMode="auto">
          <a:xfrm>
            <a:off x="4415932" y="5790710"/>
            <a:ext cx="0" cy="230578"/>
          </a:xfrm>
          <a:prstGeom prst="straightConnector1">
            <a:avLst/>
          </a:prstGeom>
          <a:noFill/>
          <a:ln w="38100">
            <a:solidFill>
              <a:srgbClr val="005A9C"/>
            </a:solidFill>
            <a:round/>
            <a:headEnd/>
            <a:tailEnd type="stealth" w="lg" len="lg"/>
          </a:ln>
          <a:effectLst/>
        </p:spPr>
      </p:cxnSp>
      <p:sp>
        <p:nvSpPr>
          <p:cNvPr id="43" name="Rectangle 36"/>
          <p:cNvSpPr>
            <a:spLocks noChangeArrowheads="1"/>
          </p:cNvSpPr>
          <p:nvPr/>
        </p:nvSpPr>
        <p:spPr bwMode="auto">
          <a:xfrm>
            <a:off x="8756836" y="5886642"/>
            <a:ext cx="3298298" cy="96674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altLang="ja-JP" sz="1800" b="1" dirty="0">
                <a:solidFill>
                  <a:srgbClr val="005A9C"/>
                </a:solidFill>
                <a:latin typeface="+mn-lt"/>
              </a:rPr>
              <a:t>APM </a:t>
            </a:r>
            <a:r>
              <a:rPr lang="en-US" altLang="ja-JP" sz="1800" b="1" noProof="0" dirty="0" smtClean="0">
                <a:solidFill>
                  <a:srgbClr val="005A9C"/>
                </a:solidFill>
                <a:latin typeface="+mn-lt"/>
              </a:rPr>
              <a:t>Structure3D </a:t>
            </a:r>
            <a:r>
              <a:rPr lang="ru-RU" altLang="ja-JP" sz="1800" b="1" dirty="0">
                <a:solidFill>
                  <a:srgbClr val="005A9C"/>
                </a:solidFill>
                <a:latin typeface="+mn-lt"/>
              </a:rPr>
              <a:t>и</a:t>
            </a:r>
            <a:r>
              <a:rPr lang="en-US" altLang="ja-JP" sz="1800" b="1" dirty="0">
                <a:solidFill>
                  <a:srgbClr val="005A9C"/>
                </a:solidFill>
                <a:latin typeface="+mn-lt"/>
              </a:rPr>
              <a:t> </a:t>
            </a:r>
            <a:r>
              <a:rPr lang="en-US" altLang="ja-JP" sz="1800" b="1" dirty="0" smtClean="0">
                <a:solidFill>
                  <a:srgbClr val="005A9C"/>
                </a:solidFill>
                <a:latin typeface="+mn-lt"/>
              </a:rPr>
              <a:t>Joint</a:t>
            </a:r>
            <a:endParaRPr lang="ru-RU" altLang="ja-JP" sz="1800" b="1" dirty="0" smtClean="0">
              <a:solidFill>
                <a:srgbClr val="005A9C"/>
              </a:solidFill>
              <a:latin typeface="+mn-lt"/>
            </a:endParaRPr>
          </a:p>
          <a:p>
            <a:pPr algn="ctr">
              <a:defRPr/>
            </a:pPr>
            <a:r>
              <a:rPr lang="ru-RU" altLang="ja-JP" sz="1800" b="1" dirty="0" smtClean="0">
                <a:solidFill>
                  <a:srgbClr val="005A9C"/>
                </a:solidFill>
                <a:latin typeface="+mn-lt"/>
              </a:rPr>
              <a:t>и/или</a:t>
            </a:r>
          </a:p>
          <a:p>
            <a:pPr algn="ctr">
              <a:defRPr/>
            </a:pPr>
            <a:r>
              <a:rPr lang="ru-RU" altLang="ja-JP" sz="1800" b="1" dirty="0" smtClean="0">
                <a:solidFill>
                  <a:srgbClr val="005A9C"/>
                </a:solidFill>
                <a:latin typeface="Verdana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03174348"/>
      </p:ext>
    </p:extLst>
  </p:cSld>
  <p:clrMapOvr>
    <a:masterClrMapping/>
  </p:clrMapOvr>
  <p:transition advTm="823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7399" x="4830763" y="2268538"/>
          <p14:tracePt t="7546" x="4830763" y="2259013"/>
          <p14:tracePt t="7578" x="4830763" y="2251075"/>
          <p14:tracePt t="7618" x="4822825" y="2251075"/>
          <p14:tracePt t="7627" x="4822825" y="2259013"/>
          <p14:tracePt t="7634" x="4803775" y="2259013"/>
          <p14:tracePt t="7635" x="4795838" y="2259013"/>
          <p14:tracePt t="7652" x="4768850" y="2268538"/>
          <p14:tracePt t="7667" x="4759325" y="2268538"/>
          <p14:tracePt t="7684" x="4741863" y="2286000"/>
          <p14:tracePt t="7702" x="4705350" y="2295525"/>
          <p14:tracePt t="7717" x="4660900" y="2303463"/>
          <p14:tracePt t="7735" x="4616450" y="2312988"/>
          <p14:tracePt t="7752" x="4581525" y="2322513"/>
          <p14:tracePt t="7769" x="4572000" y="2322513"/>
          <p14:tracePt t="7827" x="4562475" y="2330450"/>
          <p14:tracePt t="7844" x="4554538" y="2330450"/>
          <p14:tracePt t="7859" x="4545013" y="2330450"/>
          <p14:tracePt t="7883" x="4537075" y="2330450"/>
          <p14:tracePt t="7963" x="4527550" y="2322513"/>
          <p14:tracePt t="8019" x="4518025" y="2322513"/>
          <p14:tracePt t="8027" x="4510088" y="2322513"/>
          <p14:tracePt t="8035" x="4438650" y="2303463"/>
          <p14:tracePt t="8039" x="4429125" y="2303463"/>
          <p14:tracePt t="8083" x="4384675" y="2295525"/>
          <p14:tracePt t="8091" x="4348163" y="2286000"/>
          <p14:tracePt t="8092" x="4276725" y="2276475"/>
          <p14:tracePt t="8101" x="4152900" y="2251075"/>
          <p14:tracePt t="8119" x="4027488" y="2224088"/>
          <p14:tracePt t="8137" x="3983038" y="2214563"/>
          <p14:tracePt t="8152" x="3946525" y="2214563"/>
          <p14:tracePt t="8169" x="3946525" y="2205038"/>
          <p14:tracePt t="10617" x="0" y="0"/>
        </p14:tracePtLst>
        <p14:tracePtLst>
          <p14:tracePt t="43104" x="5715000" y="4340225"/>
          <p14:tracePt t="43163" x="5705475" y="4340225"/>
          <p14:tracePt t="43179" x="5697538" y="4340225"/>
          <p14:tracePt t="43192" x="5688013" y="4340225"/>
          <p14:tracePt t="43299" x="5680075" y="4348163"/>
          <p14:tracePt t="43707" x="5670550" y="4348163"/>
          <p14:tracePt t="43707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65E94D-91A7-4A9C-88BE-470938D8CB1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0" y="-6072"/>
            <a:ext cx="12192000" cy="1371600"/>
          </a:xfrm>
          <a:prstGeom prst="rect">
            <a:avLst/>
          </a:prstGeom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-804984" y="2213403"/>
            <a:ext cx="8856984" cy="1112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864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rgbClr val="005A9C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ПРИМЕРЫ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6718" y="332656"/>
            <a:ext cx="5760000" cy="576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2000" y="4173378"/>
            <a:ext cx="8280000" cy="228369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C4A1285-FED0-43FE-AF5D-294C51456C05}"/>
              </a:ext>
            </a:extLst>
          </p:cNvPr>
          <p:cNvSpPr/>
          <p:nvPr/>
        </p:nvSpPr>
        <p:spPr>
          <a:xfrm>
            <a:off x="839416" y="4941168"/>
            <a:ext cx="5447302" cy="1440160"/>
          </a:xfrm>
          <a:prstGeom prst="rect">
            <a:avLst/>
          </a:prstGeom>
          <a:solidFill>
            <a:srgbClr val="0069AA"/>
          </a:solidFill>
          <a:ln>
            <a:solidFill>
              <a:srgbClr val="0069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A365214-111A-407C-A0C2-8580362BF6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4941369"/>
            <a:ext cx="4513314" cy="1080000"/>
          </a:xfrm>
          <a:prstGeom prst="rect">
            <a:avLst/>
          </a:prstGeom>
        </p:spPr>
      </p:pic>
      <p:pic>
        <p:nvPicPr>
          <p:cNvPr id="13" name="Звук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22016"/>
      </p:ext>
    </p:extLst>
  </p:cSld>
  <p:clrMapOvr>
    <a:masterClrMapping/>
  </p:clrMapOvr>
  <p:transition advTm="75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601451" cy="4261676"/>
          </a:xfrm>
          <a:prstGeom prst="rect">
            <a:avLst/>
          </a:prstGeom>
        </p:spPr>
      </p:pic>
      <p:sp>
        <p:nvSpPr>
          <p:cNvPr id="102" name="Text Box 11"/>
          <p:cNvSpPr txBox="1">
            <a:spLocks noChangeArrowheads="1"/>
          </p:cNvSpPr>
          <p:nvPr/>
        </p:nvSpPr>
        <p:spPr bwMode="auto">
          <a:xfrm>
            <a:off x="3287688" y="1412776"/>
            <a:ext cx="8891641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sz="2000" dirty="0"/>
              <a:t>	</a:t>
            </a:r>
            <a:r>
              <a:rPr lang="ru-RU" sz="2000" dirty="0"/>
              <a:t>Изготовить стальную (Ст235) ферму габаритами 10000х1000х100*мм </a:t>
            </a:r>
            <a:r>
              <a:rPr lang="ru-RU" sz="2000" b="1" u="sng" dirty="0"/>
              <a:t>минимальной массы</a:t>
            </a:r>
            <a:r>
              <a:rPr lang="ru-RU" sz="2000" dirty="0"/>
              <a:t>, выдерживающую равномерно распределенную нагрузку 100тс на верхний пояс с коэффициентами запаса 1.25 по текучести и 1.3 по устойчивости. </a:t>
            </a:r>
            <a:r>
              <a:rPr lang="ru-RU" sz="2000" dirty="0" err="1"/>
              <a:t>Опирание</a:t>
            </a:r>
            <a:r>
              <a:rPr lang="ru-RU" sz="2000" dirty="0"/>
              <a:t> по краям.</a:t>
            </a:r>
          </a:p>
          <a:p>
            <a:pPr algn="r"/>
            <a:r>
              <a:rPr lang="ru-RU" altLang="ru-RU" sz="2000" dirty="0"/>
              <a:t>										* </a:t>
            </a:r>
            <a:r>
              <a:rPr lang="ru-RU" altLang="ru-RU" sz="2000" dirty="0" err="1"/>
              <a:t>справочно</a:t>
            </a:r>
            <a:endParaRPr lang="ru-RU" altLang="ru-RU" sz="2000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891072" y="260648"/>
            <a:ext cx="82080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r" eaLnBrk="1" hangingPunct="1">
              <a:spcBef>
                <a:spcPct val="0"/>
              </a:spcBef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sz="40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Модельная задача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33" y="3954479"/>
            <a:ext cx="3806522" cy="8637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" y="6021807"/>
            <a:ext cx="3744416" cy="9721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20" y="4900015"/>
            <a:ext cx="3811654" cy="1148432"/>
          </a:xfrm>
          <a:prstGeom prst="rect">
            <a:avLst/>
          </a:prstGeom>
        </p:spPr>
      </p:pic>
      <p:sp>
        <p:nvSpPr>
          <p:cNvPr id="11" name="Rectangle 36"/>
          <p:cNvSpPr>
            <a:spLocks noChangeArrowheads="1"/>
          </p:cNvSpPr>
          <p:nvPr/>
        </p:nvSpPr>
        <p:spPr bwMode="auto">
          <a:xfrm>
            <a:off x="713779" y="4883054"/>
            <a:ext cx="2170993" cy="2912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b="1" dirty="0" err="1" smtClean="0">
                <a:solidFill>
                  <a:srgbClr val="005A9C"/>
                </a:solidFill>
                <a:latin typeface="+mn-lt"/>
              </a:rPr>
              <a:t>Smax</a:t>
            </a:r>
            <a:r>
              <a:rPr lang="en-US" altLang="ja-JP" sz="1800" b="1" dirty="0" smtClean="0">
                <a:solidFill>
                  <a:srgbClr val="005A9C"/>
                </a:solidFill>
                <a:latin typeface="+mn-lt"/>
              </a:rPr>
              <a:t>: 72 </a:t>
            </a:r>
            <a:r>
              <a:rPr lang="ru-RU" altLang="ja-JP" sz="1800" b="1" dirty="0" smtClean="0">
                <a:solidFill>
                  <a:srgbClr val="005A9C"/>
                </a:solidFill>
                <a:latin typeface="+mn-lt"/>
              </a:rPr>
              <a:t>-</a:t>
            </a:r>
            <a:r>
              <a:rPr lang="en-US" altLang="ja-JP" sz="1800" b="1" dirty="0" smtClean="0">
                <a:solidFill>
                  <a:srgbClr val="005A9C"/>
                </a:solidFill>
                <a:latin typeface="+mn-lt"/>
              </a:rPr>
              <a:t>&gt; 36 </a:t>
            </a:r>
            <a:r>
              <a:rPr lang="ru-RU" altLang="ja-JP" sz="1800" b="1" dirty="0" smtClean="0">
                <a:solidFill>
                  <a:srgbClr val="005A9C"/>
                </a:solidFill>
                <a:latin typeface="+mn-lt"/>
              </a:rPr>
              <a:t>МПа</a:t>
            </a:r>
            <a:endParaRPr lang="ru-RU" altLang="ja-JP" sz="1800" b="1" noProof="0" dirty="0">
              <a:solidFill>
                <a:srgbClr val="005A9C"/>
              </a:solidFill>
              <a:latin typeface="+mn-lt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831" y="5181186"/>
            <a:ext cx="8323498" cy="20145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202" y="3410775"/>
            <a:ext cx="2286375" cy="86467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139780" y="4397782"/>
            <a:ext cx="1577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4"/>
            <a:r>
              <a:rPr lang="ru-RU" sz="2400" b="1" dirty="0">
                <a:solidFill>
                  <a:srgbClr val="FF0000"/>
                </a:solidFill>
              </a:rPr>
              <a:t>в </a:t>
            </a:r>
            <a:r>
              <a:rPr lang="en-US" sz="2400" b="1" dirty="0">
                <a:solidFill>
                  <a:srgbClr val="FF0000"/>
                </a:solidFill>
              </a:rPr>
              <a:t>~3 </a:t>
            </a:r>
            <a:r>
              <a:rPr lang="ru-RU" sz="2400" b="1" dirty="0">
                <a:solidFill>
                  <a:srgbClr val="FF0000"/>
                </a:solidFill>
              </a:rPr>
              <a:t>раза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568521"/>
      </p:ext>
    </p:extLst>
  </p:cSld>
  <p:clrMapOvr>
    <a:masterClrMapping/>
  </p:clrMapOvr>
  <p:transition advTm="259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_20200518_21340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27875"/>
      </p:ext>
    </p:extLst>
  </p:cSld>
  <p:clrMapOvr>
    <a:masterClrMapping/>
  </p:clrMapOvr>
  <p:transition advTm="173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379" objId="2"/>
        <p14:stopEvt time="15379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9A9110-65A3-49DC-BC72-A2A1B6EFC3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00824" y="1124744"/>
            <a:ext cx="10251316" cy="5766367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891072" y="260648"/>
            <a:ext cx="82080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r" eaLnBrk="1" hangingPunct="1">
              <a:spcBef>
                <a:spcPct val="0"/>
              </a:spcBef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sz="40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Модельная задача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BBCAE8-AA8F-425D-A6E8-2033689525C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29324" t="20284"/>
          <a:stretch/>
        </p:blipFill>
        <p:spPr>
          <a:xfrm>
            <a:off x="490727" y="5805264"/>
            <a:ext cx="2842557" cy="180346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DA0897-BE7C-43AF-B1C1-305C1C45C6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352" y="2276872"/>
            <a:ext cx="5904656" cy="20761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23F8577-BEEE-402B-A471-860B26F8A1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7" y="1285280"/>
            <a:ext cx="5231904" cy="27031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7FE2973-62D9-4E57-8E98-6BFD2B5C3D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3515" y="4221089"/>
            <a:ext cx="5238486" cy="265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61761"/>
      </p:ext>
    </p:extLst>
  </p:cSld>
  <p:clrMapOvr>
    <a:masterClrMapping/>
  </p:clrMapOvr>
  <p:transition advTm="25993"/>
  <p:timing>
    <p:tnLst>
      <p:par>
        <p:cTn id="1" dur="indefinite" restart="never" nodeType="tmRoot">
          <p:childTnLst>
            <p:audio>
              <p:cMediaNode vol="10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>
            <a:extLst>
              <a:ext uri="{FF2B5EF4-FFF2-40B4-BE49-F238E27FC236}">
                <a16:creationId xmlns:a16="http://schemas.microsoft.com/office/drawing/2014/main" id="{E4246253-F216-467D-973F-D811C3A8A1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438" y="1259874"/>
            <a:ext cx="7408041" cy="5593318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891072" y="260648"/>
            <a:ext cx="82080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r" eaLnBrk="1" hangingPunct="1">
              <a:spcBef>
                <a:spcPct val="0"/>
              </a:spcBef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sz="40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Модельная задача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23489"/>
            <a:ext cx="3431704" cy="18353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992" y="1230778"/>
            <a:ext cx="3079326" cy="1694166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3237957" y="3149090"/>
            <a:ext cx="7892984" cy="3733198"/>
            <a:chOff x="4295888" y="3124802"/>
            <a:chExt cx="7892984" cy="3733198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95888" y="4833547"/>
              <a:ext cx="3679270" cy="2024453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67987" y="3948566"/>
              <a:ext cx="3829404" cy="2055334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05910" y="3124802"/>
              <a:ext cx="3582962" cy="1990817"/>
            </a:xfrm>
            <a:prstGeom prst="rect">
              <a:avLst/>
            </a:prstGeom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4844" y="1742333"/>
            <a:ext cx="2917155" cy="181863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0934516" y="5312628"/>
            <a:ext cx="1706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/>
            <a:r>
              <a:rPr lang="ru-RU" sz="9600" b="1" dirty="0" smtClean="0">
                <a:solidFill>
                  <a:srgbClr val="FFC000"/>
                </a:solidFill>
              </a:rPr>
              <a:t>?</a:t>
            </a:r>
            <a:endParaRPr lang="en-US" sz="9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17080"/>
      </p:ext>
    </p:extLst>
  </p:cSld>
  <p:clrMapOvr>
    <a:masterClrMapping/>
  </p:clrMapOvr>
  <p:transition advTm="25993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891072" y="260648"/>
            <a:ext cx="82080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r" eaLnBrk="1" hangingPunct="1">
              <a:spcBef>
                <a:spcPct val="0"/>
              </a:spcBef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sz="40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Модельная задача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pic>
        <p:nvPicPr>
          <p:cNvPr id="2050" name="Рисунок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4" y="1268760"/>
            <a:ext cx="593725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864" y="4048008"/>
            <a:ext cx="4464496" cy="28099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976320" y="1723441"/>
            <a:ext cx="1706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/>
            <a:r>
              <a:rPr lang="ru-RU" sz="9600" b="1" dirty="0" smtClean="0">
                <a:solidFill>
                  <a:srgbClr val="FFC000"/>
                </a:solidFill>
              </a:rPr>
              <a:t>?</a:t>
            </a:r>
            <a:endParaRPr lang="en-US" sz="9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023296"/>
      </p:ext>
    </p:extLst>
  </p:cSld>
  <p:clrMapOvr>
    <a:masterClrMapping/>
  </p:clrMapOvr>
  <p:transition advTm="25993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891072" y="260648"/>
            <a:ext cx="82080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r" eaLnBrk="1" hangingPunct="1">
              <a:spcBef>
                <a:spcPct val="0"/>
              </a:spcBef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sz="40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Модельная задача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007768" y="1383159"/>
            <a:ext cx="79920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69AA"/>
                </a:solidFill>
              </a:rPr>
              <a:t>Кронштейн Х13Н5К9М4</a:t>
            </a:r>
          </a:p>
        </p:txBody>
      </p:sp>
      <p:pic>
        <p:nvPicPr>
          <p:cNvPr id="9" name="Picture 2" descr="http://generation-startup.ru/upload/resize_cache/iblock/bb5/900_304_1/kronshtein.png">
            <a:extLst>
              <a:ext uri="{FF2B5EF4-FFF2-40B4-BE49-F238E27FC236}">
                <a16:creationId xmlns:a16="http://schemas.microsoft.com/office/drawing/2014/main" id="{9B84E636-EA41-420C-9402-9C7B93C70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31" y="2032349"/>
            <a:ext cx="6135571" cy="207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484FDDE6-4206-4958-BB09-50863B8C9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98" y="4119189"/>
            <a:ext cx="4533900" cy="2710335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E0502B9-857A-4846-A2BC-B20E655D0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3577" y="5613443"/>
            <a:ext cx="4046868" cy="1212224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E9FDC134-DB09-43BF-9122-7ACE39A60D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7809" y="1914430"/>
            <a:ext cx="3953565" cy="3902971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554F7215-2122-45D9-98C6-5BED81BF1B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4330" y="4082903"/>
            <a:ext cx="2552700" cy="466725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6BB6D9E5-E726-4B2B-B7FA-6B6AE573E5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1792" y="4757588"/>
            <a:ext cx="2525238" cy="427501"/>
          </a:xfrm>
          <a:prstGeom prst="rect">
            <a:avLst/>
          </a:prstGeom>
        </p:spPr>
      </p:pic>
      <p:sp>
        <p:nvSpPr>
          <p:cNvPr id="4" name="Двойная стрелка влево/вправо 3"/>
          <p:cNvSpPr/>
          <p:nvPr/>
        </p:nvSpPr>
        <p:spPr>
          <a:xfrm>
            <a:off x="9182781" y="2468031"/>
            <a:ext cx="1944216" cy="378796"/>
          </a:xfrm>
          <a:prstGeom prst="leftRightArrow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Двойная стрелка вверх/вниз 4"/>
          <p:cNvSpPr/>
          <p:nvPr/>
        </p:nvSpPr>
        <p:spPr>
          <a:xfrm>
            <a:off x="10013993" y="1821486"/>
            <a:ext cx="390298" cy="1743001"/>
          </a:xfrm>
          <a:prstGeom prst="upDown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V="1">
            <a:off x="3647728" y="836712"/>
            <a:ext cx="2232248" cy="1195637"/>
          </a:xfrm>
          <a:prstGeom prst="line">
            <a:avLst/>
          </a:prstGeom>
          <a:ln w="762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вал 18"/>
          <p:cNvSpPr/>
          <p:nvPr/>
        </p:nvSpPr>
        <p:spPr>
          <a:xfrm>
            <a:off x="5735960" y="719425"/>
            <a:ext cx="288032" cy="26365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Прямоугольник 20"/>
          <p:cNvSpPr/>
          <p:nvPr/>
        </p:nvSpPr>
        <p:spPr>
          <a:xfrm rot="19963466">
            <a:off x="2434282" y="236320"/>
            <a:ext cx="562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/>
            <a:r>
              <a:rPr lang="ru-RU" sz="4800" b="1" dirty="0" smtClean="0">
                <a:solidFill>
                  <a:srgbClr val="FFC000"/>
                </a:solidFill>
              </a:rPr>
              <a:t>радиус     Ц</a:t>
            </a:r>
            <a:endParaRPr lang="en-US" sz="4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738740"/>
      </p:ext>
    </p:extLst>
  </p:cSld>
  <p:clrMapOvr>
    <a:masterClrMapping/>
  </p:clrMapOvr>
  <p:transition advTm="25993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91933" y="1205480"/>
            <a:ext cx="1193908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altLang="ja-JP" sz="2400" b="1" dirty="0">
                <a:solidFill>
                  <a:srgbClr val="005A9C"/>
                </a:solidFill>
              </a:rPr>
              <a:t>Формирование геометрии заготовки по габаритно-присоединительным размерам</a:t>
            </a:r>
            <a:r>
              <a:rPr lang="en-US" altLang="ja-JP" sz="2400" b="1" dirty="0">
                <a:solidFill>
                  <a:srgbClr val="005A9C"/>
                </a:solidFill>
              </a:rPr>
              <a:t>.</a:t>
            </a:r>
            <a:r>
              <a:rPr lang="ru-RU" altLang="ja-JP" sz="2400" b="1" dirty="0">
                <a:solidFill>
                  <a:srgbClr val="005A9C"/>
                </a:solidFill>
              </a:rPr>
              <a:t> Задание закреплений, соединений и нагрузок.</a:t>
            </a:r>
            <a:r>
              <a:rPr lang="en-US" altLang="ja-JP" sz="2400" b="1" dirty="0">
                <a:solidFill>
                  <a:srgbClr val="005A9C"/>
                </a:solidFill>
              </a:rPr>
              <a:t> </a:t>
            </a:r>
            <a:r>
              <a:rPr lang="ru-RU" altLang="ja-JP" sz="2400" b="1" dirty="0">
                <a:solidFill>
                  <a:srgbClr val="005A9C"/>
                </a:solidFill>
              </a:rPr>
              <a:t>Генерация КЭ сетки.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523" y="5756568"/>
            <a:ext cx="3431700" cy="11014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9" r="71715" b="13577"/>
          <a:stretch/>
        </p:blipFill>
        <p:spPr>
          <a:xfrm>
            <a:off x="193110" y="5886892"/>
            <a:ext cx="1152128" cy="8407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805" y="4816452"/>
            <a:ext cx="3431701" cy="8573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523" y="3839805"/>
            <a:ext cx="3431700" cy="9225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5" y="4061199"/>
            <a:ext cx="1483673" cy="4417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805" y="3204292"/>
            <a:ext cx="3431702" cy="60084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526" y="2504159"/>
            <a:ext cx="3431701" cy="6356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803" y="2186234"/>
            <a:ext cx="3431703" cy="260492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5122223" y="2023862"/>
            <a:ext cx="716377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>
              <a:buFont typeface="Arial" pitchFamily="34" charset="0"/>
              <a:buChar char="•"/>
            </a:pPr>
            <a:r>
              <a:rPr lang="ru-RU" sz="2400" dirty="0">
                <a:solidFill>
                  <a:srgbClr val="005A9C"/>
                </a:solidFill>
                <a:latin typeface="+mn-lt"/>
              </a:rPr>
              <a:t> запускаем поверхностное моделирование в </a:t>
            </a:r>
            <a:r>
              <a:rPr lang="en-US" sz="2400" dirty="0">
                <a:solidFill>
                  <a:srgbClr val="005A9C"/>
                </a:solidFill>
                <a:latin typeface="+mn-lt"/>
              </a:rPr>
              <a:t>APM Studio</a:t>
            </a:r>
            <a:endParaRPr lang="ru-RU" sz="2400" dirty="0">
              <a:solidFill>
                <a:srgbClr val="005A9C"/>
              </a:solidFill>
              <a:latin typeface="+mn-lt"/>
            </a:endParaRPr>
          </a:p>
          <a:p>
            <a:pPr marL="0" lvl="4">
              <a:buFont typeface="Arial" pitchFamily="34" charset="0"/>
              <a:buChar char="•"/>
            </a:pPr>
            <a:r>
              <a:rPr lang="en-US" sz="2400" dirty="0">
                <a:solidFill>
                  <a:srgbClr val="005A9C"/>
                </a:solidFill>
                <a:latin typeface="+mn-lt"/>
              </a:rPr>
              <a:t> </a:t>
            </a:r>
            <a:r>
              <a:rPr lang="ru-RU" sz="2400" dirty="0">
                <a:solidFill>
                  <a:srgbClr val="005A9C"/>
                </a:solidFill>
                <a:latin typeface="+mn-lt"/>
              </a:rPr>
              <a:t>в эскизе рисуем прямоугольник 10000х1000 мм </a:t>
            </a:r>
          </a:p>
          <a:p>
            <a:pPr marL="0" lvl="4">
              <a:buFont typeface="Arial" pitchFamily="34" charset="0"/>
              <a:buChar char="•"/>
            </a:pPr>
            <a:r>
              <a:rPr lang="ru-RU" sz="2400" dirty="0">
                <a:solidFill>
                  <a:srgbClr val="005A9C"/>
                </a:solidFill>
                <a:latin typeface="+mn-lt"/>
              </a:rPr>
              <a:t> командой «Контурная плоскость» превращаем </a:t>
            </a:r>
            <a:r>
              <a:rPr lang="en-US" sz="2400" dirty="0">
                <a:solidFill>
                  <a:srgbClr val="005A9C"/>
                </a:solidFill>
                <a:latin typeface="+mn-lt"/>
              </a:rPr>
              <a:t>   </a:t>
            </a:r>
            <a:r>
              <a:rPr lang="ru-RU" sz="2400" dirty="0">
                <a:solidFill>
                  <a:srgbClr val="005A9C"/>
                </a:solidFill>
                <a:latin typeface="+mn-lt"/>
              </a:rPr>
              <a:t>его в пластину</a:t>
            </a:r>
          </a:p>
          <a:p>
            <a:pPr marL="0" lvl="4">
              <a:buFont typeface="Arial" pitchFamily="34" charset="0"/>
              <a:buChar char="•"/>
            </a:pPr>
            <a:r>
              <a:rPr lang="ru-RU" sz="2400" dirty="0">
                <a:solidFill>
                  <a:srgbClr val="005A9C"/>
                </a:solidFill>
                <a:latin typeface="+mn-lt"/>
              </a:rPr>
              <a:t> переходим в режим КЭ анализа</a:t>
            </a:r>
          </a:p>
          <a:p>
            <a:pPr marL="0" lvl="4">
              <a:buFont typeface="Arial" pitchFamily="34" charset="0"/>
              <a:buChar char="•"/>
            </a:pPr>
            <a:r>
              <a:rPr lang="ru-RU" sz="2400" dirty="0">
                <a:solidFill>
                  <a:srgbClr val="005A9C"/>
                </a:solidFill>
                <a:latin typeface="+mn-lt"/>
              </a:rPr>
              <a:t> присваиваем пластине толщину 100 мм</a:t>
            </a:r>
          </a:p>
          <a:p>
            <a:pPr marL="0" lvl="4">
              <a:buFont typeface="Arial" pitchFamily="34" charset="0"/>
              <a:buChar char="•"/>
            </a:pPr>
            <a:r>
              <a:rPr lang="ru-RU" sz="2400" dirty="0">
                <a:solidFill>
                  <a:srgbClr val="005A9C"/>
                </a:solidFill>
                <a:latin typeface="+mn-lt"/>
              </a:rPr>
              <a:t> прикладываем к верхнему ребру распределенную силу</a:t>
            </a:r>
          </a:p>
          <a:p>
            <a:pPr marL="0" lvl="4">
              <a:buFont typeface="Arial" pitchFamily="34" charset="0"/>
              <a:buChar char="•"/>
            </a:pPr>
            <a:r>
              <a:rPr lang="ru-RU" sz="2400" dirty="0">
                <a:solidFill>
                  <a:srgbClr val="005A9C"/>
                </a:solidFill>
                <a:latin typeface="+mn-lt"/>
              </a:rPr>
              <a:t> создаем КЭ сетку с шагом 50 мм (</a:t>
            </a:r>
            <a:r>
              <a:rPr lang="en-US" sz="2400" dirty="0">
                <a:solidFill>
                  <a:srgbClr val="005A9C"/>
                </a:solidFill>
                <a:latin typeface="+mn-lt"/>
              </a:rPr>
              <a:t>~</a:t>
            </a:r>
            <a:r>
              <a:rPr lang="ru-RU" sz="2400" dirty="0">
                <a:solidFill>
                  <a:srgbClr val="005A9C"/>
                </a:solidFill>
                <a:latin typeface="+mn-lt"/>
              </a:rPr>
              <a:t>2</a:t>
            </a:r>
            <a:r>
              <a:rPr lang="en-US" sz="2400" dirty="0">
                <a:solidFill>
                  <a:srgbClr val="005A9C"/>
                </a:solidFill>
                <a:latin typeface="+mn-lt"/>
              </a:rPr>
              <a:t>0</a:t>
            </a:r>
            <a:r>
              <a:rPr lang="ru-RU" sz="2400" dirty="0">
                <a:solidFill>
                  <a:srgbClr val="005A9C"/>
                </a:solidFill>
                <a:latin typeface="+mn-lt"/>
              </a:rPr>
              <a:t> КЭ на минимальный габарит)</a:t>
            </a:r>
          </a:p>
          <a:p>
            <a:pPr marL="0" lvl="4">
              <a:buFont typeface="Arial" pitchFamily="34" charset="0"/>
              <a:buChar char="•"/>
            </a:pPr>
            <a:r>
              <a:rPr lang="ru-RU" sz="2400" dirty="0">
                <a:solidFill>
                  <a:srgbClr val="005A9C"/>
                </a:solidFill>
                <a:latin typeface="+mn-lt"/>
              </a:rPr>
              <a:t> передаем ее в </a:t>
            </a:r>
            <a:r>
              <a:rPr lang="en-US" sz="2400" dirty="0">
                <a:solidFill>
                  <a:srgbClr val="005A9C"/>
                </a:solidFill>
                <a:latin typeface="+mn-lt"/>
              </a:rPr>
              <a:t>APM Structure3D</a:t>
            </a:r>
            <a:endParaRPr lang="ru-RU" sz="2400" dirty="0">
              <a:solidFill>
                <a:srgbClr val="005A9C"/>
              </a:solidFill>
              <a:latin typeface="+mn-lt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2891072" y="260648"/>
            <a:ext cx="82080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r" eaLnBrk="1" hangingPunct="1">
              <a:spcBef>
                <a:spcPct val="0"/>
              </a:spcBef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sz="40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Модельная задача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pic>
        <p:nvPicPr>
          <p:cNvPr id="14" name="Звук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4808523"/>
      </p:ext>
    </p:extLst>
  </p:cSld>
  <p:clrMapOvr>
    <a:masterClrMapping/>
  </p:clrMapOvr>
  <p:transition advTm="24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180" y="4458043"/>
            <a:ext cx="2560667" cy="83912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914" y="3621166"/>
            <a:ext cx="2560667" cy="55292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04" y="3808317"/>
            <a:ext cx="1195631" cy="146240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44" y="3784067"/>
            <a:ext cx="819722" cy="148665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5996"/>
            <a:ext cx="2976698" cy="128277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879" y="2566348"/>
            <a:ext cx="1370245" cy="93370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2" y="2564933"/>
            <a:ext cx="2560669" cy="97142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33475"/>
            <a:ext cx="2976697" cy="1536291"/>
          </a:xfrm>
          <a:prstGeom prst="rect">
            <a:avLst/>
          </a:prstGeom>
        </p:spPr>
      </p:pic>
      <p:sp>
        <p:nvSpPr>
          <p:cNvPr id="35" name="Rectangle 7"/>
          <p:cNvSpPr>
            <a:spLocks noChangeArrowheads="1"/>
          </p:cNvSpPr>
          <p:nvPr/>
        </p:nvSpPr>
        <p:spPr bwMode="auto">
          <a:xfrm>
            <a:off x="2942292" y="1218362"/>
            <a:ext cx="75915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altLang="ja-JP" sz="2400" b="1" dirty="0">
                <a:solidFill>
                  <a:srgbClr val="005A9C"/>
                </a:solidFill>
              </a:rPr>
              <a:t>Задание закреплений, соединений.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5615737" y="1600838"/>
            <a:ext cx="65693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>
              <a:buFont typeface="Arial" pitchFamily="34" charset="0"/>
              <a:buChar char="•"/>
            </a:pPr>
            <a:r>
              <a:rPr lang="ru-RU" sz="2400" dirty="0">
                <a:solidFill>
                  <a:srgbClr val="005A9C"/>
                </a:solidFill>
                <a:latin typeface="+mn-lt"/>
              </a:rPr>
              <a:t> задаем оболочечным элементам фиктивную жесткость</a:t>
            </a:r>
          </a:p>
          <a:p>
            <a:pPr marL="0" lvl="4">
              <a:buFont typeface="Arial" pitchFamily="34" charset="0"/>
              <a:buChar char="•"/>
            </a:pPr>
            <a:r>
              <a:rPr lang="en-US" sz="2400" dirty="0">
                <a:solidFill>
                  <a:srgbClr val="005A9C"/>
                </a:solidFill>
                <a:latin typeface="+mn-lt"/>
              </a:rPr>
              <a:t> </a:t>
            </a:r>
            <a:r>
              <a:rPr lang="ru-RU" sz="2400" dirty="0">
                <a:solidFill>
                  <a:srgbClr val="005A9C"/>
                </a:solidFill>
                <a:latin typeface="+mn-lt"/>
              </a:rPr>
              <a:t>выбираем сечение максимальной изгибной жесткости, «прошиваем» им торцы пластины, правильно ориентируя сечение</a:t>
            </a:r>
          </a:p>
          <a:p>
            <a:pPr marL="0" lvl="4">
              <a:buFont typeface="Arial" pitchFamily="34" charset="0"/>
              <a:buChar char="•"/>
            </a:pPr>
            <a:r>
              <a:rPr lang="ru-RU" sz="2400" dirty="0">
                <a:solidFill>
                  <a:srgbClr val="005A9C"/>
                </a:solidFill>
                <a:latin typeface="+mn-lt"/>
              </a:rPr>
              <a:t> создаем заделанный узел вблизи торца пластины, упругую связь межу ним и серединой торца, задавая большими все параметры, кроме торсионной жесткости от прогиба пластины</a:t>
            </a:r>
          </a:p>
          <a:p>
            <a:pPr marL="0" lvl="4">
              <a:buFont typeface="Arial" pitchFamily="34" charset="0"/>
              <a:buChar char="•"/>
            </a:pPr>
            <a:r>
              <a:rPr lang="ru-RU" sz="2400" dirty="0">
                <a:solidFill>
                  <a:srgbClr val="005A9C"/>
                </a:solidFill>
                <a:latin typeface="+mn-lt"/>
              </a:rPr>
              <a:t> копируем упругую связь в другой торец, совмещаем узлы</a:t>
            </a:r>
          </a:p>
          <a:p>
            <a:pPr marL="0" lvl="4">
              <a:buFont typeface="Arial" pitchFamily="34" charset="0"/>
              <a:buChar char="•"/>
            </a:pPr>
            <a:r>
              <a:rPr lang="ru-RU" sz="2400" dirty="0">
                <a:solidFill>
                  <a:srgbClr val="005A9C"/>
                </a:solidFill>
                <a:latin typeface="+mn-lt"/>
              </a:rPr>
              <a:t> закрепляем узел в центре пластины от продольного перемещения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20" y="2581044"/>
            <a:ext cx="1486655" cy="92400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41" y="3937264"/>
            <a:ext cx="997609" cy="902135"/>
          </a:xfrm>
          <a:prstGeom prst="rect">
            <a:avLst/>
          </a:prstGeom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2891072" y="260648"/>
            <a:ext cx="82080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r" eaLnBrk="1" hangingPunct="1">
              <a:spcBef>
                <a:spcPct val="0"/>
              </a:spcBef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sz="40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Модельная задача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9579524"/>
      </p:ext>
    </p:extLst>
  </p:cSld>
  <p:clrMapOvr>
    <a:masterClrMapping/>
  </p:clrMapOvr>
  <p:transition advTm="284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0" y="1600001"/>
            <a:ext cx="4208063" cy="2607915"/>
          </a:xfrm>
          <a:prstGeom prst="rect">
            <a:avLst/>
          </a:prstGeom>
        </p:spPr>
      </p:pic>
      <p:sp>
        <p:nvSpPr>
          <p:cNvPr id="35" name="Rectangle 7"/>
          <p:cNvSpPr>
            <a:spLocks noChangeArrowheads="1"/>
          </p:cNvSpPr>
          <p:nvPr/>
        </p:nvSpPr>
        <p:spPr bwMode="auto">
          <a:xfrm>
            <a:off x="119335" y="1157843"/>
            <a:ext cx="1206576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altLang="ja-JP" sz="2400" b="1" dirty="0">
                <a:solidFill>
                  <a:srgbClr val="005A9C"/>
                </a:solidFill>
              </a:rPr>
              <a:t>Настройка параметрической оптимизации торсионной жесткости соединений (закреплений).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5231904" y="2031725"/>
            <a:ext cx="65693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>
              <a:buFont typeface="Arial" pitchFamily="34" charset="0"/>
              <a:buChar char="•"/>
            </a:pPr>
            <a:r>
              <a:rPr lang="ru-RU" sz="2400" dirty="0">
                <a:solidFill>
                  <a:srgbClr val="005A9C"/>
                </a:solidFill>
                <a:latin typeface="+mn-lt"/>
              </a:rPr>
              <a:t> открываем окно настроек</a:t>
            </a:r>
          </a:p>
          <a:p>
            <a:pPr marL="0" lvl="4">
              <a:buFont typeface="Arial" pitchFamily="34" charset="0"/>
              <a:buChar char="•"/>
            </a:pPr>
            <a:r>
              <a:rPr lang="en-US" sz="2400" dirty="0">
                <a:solidFill>
                  <a:srgbClr val="005A9C"/>
                </a:solidFill>
                <a:latin typeface="+mn-lt"/>
              </a:rPr>
              <a:t> </a:t>
            </a:r>
            <a:r>
              <a:rPr lang="ru-RU" sz="2400" dirty="0">
                <a:solidFill>
                  <a:srgbClr val="005A9C"/>
                </a:solidFill>
                <a:latin typeface="+mn-lt"/>
              </a:rPr>
              <a:t>в качестве пространства проектирования выбираем слой, содержащий упругие связи, варьируемым параметром – торсионную жесткость упругой связи(в ЛСК), препятствующую повороту торцов при прогибе фермы</a:t>
            </a:r>
          </a:p>
          <a:p>
            <a:pPr marL="0" lvl="4">
              <a:buFont typeface="Arial" pitchFamily="34" charset="0"/>
              <a:buChar char="•"/>
            </a:pPr>
            <a:r>
              <a:rPr lang="ru-RU" sz="2400" dirty="0">
                <a:solidFill>
                  <a:srgbClr val="005A9C"/>
                </a:solidFill>
                <a:latin typeface="+mn-lt"/>
              </a:rPr>
              <a:t> результатами расчета –</a:t>
            </a:r>
            <a:r>
              <a:rPr lang="en-US" sz="2400" dirty="0">
                <a:solidFill>
                  <a:srgbClr val="005A9C"/>
                </a:solidFill>
                <a:latin typeface="+mn-lt"/>
              </a:rPr>
              <a:t> </a:t>
            </a:r>
            <a:r>
              <a:rPr lang="ru-RU" sz="2400" dirty="0">
                <a:solidFill>
                  <a:srgbClr val="005A9C"/>
                </a:solidFill>
                <a:latin typeface="+mn-lt"/>
              </a:rPr>
              <a:t>эквивалентное напряжение</a:t>
            </a:r>
            <a:r>
              <a:rPr lang="en-US" sz="2400" dirty="0">
                <a:solidFill>
                  <a:srgbClr val="005A9C"/>
                </a:solidFill>
                <a:latin typeface="+mn-lt"/>
              </a:rPr>
              <a:t> </a:t>
            </a:r>
            <a:r>
              <a:rPr lang="ru-RU" sz="2400" dirty="0">
                <a:solidFill>
                  <a:srgbClr val="005A9C"/>
                </a:solidFill>
                <a:latin typeface="+mn-lt"/>
              </a:rPr>
              <a:t>по </a:t>
            </a:r>
            <a:r>
              <a:rPr lang="ru-RU" sz="2400" dirty="0" err="1">
                <a:solidFill>
                  <a:srgbClr val="005A9C"/>
                </a:solidFill>
                <a:latin typeface="+mn-lt"/>
              </a:rPr>
              <a:t>Мизесу</a:t>
            </a:r>
            <a:r>
              <a:rPr lang="ru-RU" sz="2400" dirty="0">
                <a:solidFill>
                  <a:srgbClr val="005A9C"/>
                </a:solidFill>
                <a:latin typeface="+mn-lt"/>
              </a:rPr>
              <a:t> (</a:t>
            </a:r>
            <a:r>
              <a:rPr lang="en-US" sz="2400" dirty="0">
                <a:solidFill>
                  <a:srgbClr val="005A9C"/>
                </a:solidFill>
                <a:latin typeface="+mn-lt"/>
              </a:rPr>
              <a:t>SVM)</a:t>
            </a:r>
            <a:r>
              <a:rPr lang="ru-RU" sz="2400" dirty="0">
                <a:solidFill>
                  <a:srgbClr val="005A9C"/>
                </a:solidFill>
                <a:latin typeface="+mn-lt"/>
              </a:rPr>
              <a:t> в пластинах</a:t>
            </a:r>
          </a:p>
          <a:p>
            <a:pPr marL="0" lvl="4">
              <a:buFont typeface="Arial" pitchFamily="34" charset="0"/>
              <a:buChar char="•"/>
            </a:pPr>
            <a:r>
              <a:rPr lang="ru-RU" sz="2400" dirty="0">
                <a:solidFill>
                  <a:srgbClr val="005A9C"/>
                </a:solidFill>
                <a:latin typeface="+mn-lt"/>
              </a:rPr>
              <a:t> задаем целевую функцию как </a:t>
            </a:r>
            <a:r>
              <a:rPr lang="en-US" sz="2400" dirty="0">
                <a:solidFill>
                  <a:srgbClr val="005A9C"/>
                </a:solidFill>
                <a:latin typeface="+mn-lt"/>
              </a:rPr>
              <a:t>SVM (-&gt; min) c </a:t>
            </a:r>
            <a:r>
              <a:rPr lang="ru-RU" sz="2400" dirty="0">
                <a:solidFill>
                  <a:srgbClr val="005A9C"/>
                </a:solidFill>
                <a:latin typeface="+mn-lt"/>
              </a:rPr>
              <a:t>точностью 4 МПа (</a:t>
            </a:r>
            <a:r>
              <a:rPr lang="en-US" sz="2400" dirty="0">
                <a:solidFill>
                  <a:srgbClr val="005A9C"/>
                </a:solidFill>
                <a:latin typeface="+mn-lt"/>
              </a:rPr>
              <a:t>~8</a:t>
            </a:r>
            <a:r>
              <a:rPr lang="ru-RU" sz="2400" dirty="0">
                <a:solidFill>
                  <a:srgbClr val="005A9C"/>
                </a:solidFill>
                <a:latin typeface="+mn-lt"/>
              </a:rPr>
              <a:t>% от ожидаемого напряжения)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0" y="4000476"/>
            <a:ext cx="4210727" cy="12549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0" y="5027500"/>
            <a:ext cx="4208063" cy="1823339"/>
          </a:xfrm>
          <a:prstGeom prst="rect">
            <a:avLst/>
          </a:prstGeom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891072" y="260648"/>
            <a:ext cx="82080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r" eaLnBrk="1" hangingPunct="1">
              <a:spcBef>
                <a:spcPct val="0"/>
              </a:spcBef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sz="40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Модельная задача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8335398"/>
      </p:ext>
    </p:extLst>
  </p:cSld>
  <p:clrMapOvr>
    <a:masterClrMapping/>
  </p:clrMapOvr>
  <p:transition advTm="277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8168"/>
            <a:ext cx="3823602" cy="83445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" y="1844505"/>
            <a:ext cx="3812433" cy="81848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3806522" cy="863777"/>
          </a:xfrm>
          <a:prstGeom prst="rect">
            <a:avLst/>
          </a:prstGeom>
        </p:spPr>
      </p:pic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3785396" y="1236044"/>
            <a:ext cx="82872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altLang="ja-JP" sz="2400" b="1" dirty="0">
                <a:solidFill>
                  <a:srgbClr val="005A9C"/>
                </a:solidFill>
              </a:rPr>
              <a:t>Влияние жесткости закреплений и ее оптимизация. 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35760" y="1697709"/>
            <a:ext cx="825682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>
              <a:buFont typeface="Arial" pitchFamily="34" charset="0"/>
              <a:buChar char="•"/>
            </a:pPr>
            <a:r>
              <a:rPr lang="ru-RU" sz="2400" dirty="0">
                <a:solidFill>
                  <a:srgbClr val="005A9C"/>
                </a:solidFill>
                <a:latin typeface="+mn-lt"/>
              </a:rPr>
              <a:t> задавая очень малое и очень большое значения крутильной жесткости, линейным статическим расчетом получаем картины НДС, соответствующие шарнирному </a:t>
            </a:r>
            <a:r>
              <a:rPr lang="ru-RU" sz="2400" dirty="0" err="1">
                <a:solidFill>
                  <a:srgbClr val="005A9C"/>
                </a:solidFill>
                <a:latin typeface="+mn-lt"/>
              </a:rPr>
              <a:t>опиранию</a:t>
            </a:r>
            <a:r>
              <a:rPr lang="ru-RU" sz="2400" dirty="0">
                <a:solidFill>
                  <a:srgbClr val="005A9C"/>
                </a:solidFill>
                <a:latin typeface="+mn-lt"/>
              </a:rPr>
              <a:t> и заделке</a:t>
            </a:r>
          </a:p>
          <a:p>
            <a:pPr marL="0" lvl="4">
              <a:buFont typeface="Arial" pitchFamily="34" charset="0"/>
              <a:buChar char="•"/>
            </a:pPr>
            <a:r>
              <a:rPr lang="en-US" sz="2400" dirty="0">
                <a:solidFill>
                  <a:srgbClr val="005A9C"/>
                </a:solidFill>
                <a:latin typeface="+mn-lt"/>
              </a:rPr>
              <a:t> </a:t>
            </a:r>
            <a:r>
              <a:rPr lang="ru-RU" sz="2400" dirty="0">
                <a:solidFill>
                  <a:srgbClr val="005A9C"/>
                </a:solidFill>
                <a:latin typeface="+mn-lt"/>
              </a:rPr>
              <a:t>по результатам, напряжения концентрируются посередине балки или в заделке</a:t>
            </a:r>
          </a:p>
          <a:p>
            <a:pPr marL="0" lvl="4">
              <a:buFont typeface="Arial" pitchFamily="34" charset="0"/>
              <a:buChar char="•"/>
            </a:pPr>
            <a:r>
              <a:rPr lang="ru-RU" sz="2400" dirty="0">
                <a:solidFill>
                  <a:srgbClr val="005A9C"/>
                </a:solidFill>
                <a:latin typeface="+mn-lt"/>
              </a:rPr>
              <a:t> очевидно предположить, что при промежуточной жесткости закрепления напряжения снизятся и выровняются</a:t>
            </a:r>
          </a:p>
          <a:p>
            <a:pPr marL="0" lvl="4">
              <a:buFont typeface="Arial" pitchFamily="34" charset="0"/>
              <a:buChar char="•"/>
            </a:pPr>
            <a:r>
              <a:rPr lang="ru-RU" sz="2400" dirty="0">
                <a:solidFill>
                  <a:srgbClr val="005A9C"/>
                </a:solidFill>
                <a:latin typeface="+mn-lt"/>
              </a:rPr>
              <a:t> оптимальная жесткость находится </a:t>
            </a:r>
            <a:r>
              <a:rPr lang="ru-RU" sz="2400" dirty="0">
                <a:solidFill>
                  <a:srgbClr val="005A9C"/>
                </a:solidFill>
              </a:rPr>
              <a:t>расчетом Параметрической Оптимизации – максимальные напряжения в заготовке </a:t>
            </a:r>
            <a:r>
              <a:rPr lang="ru-RU" sz="2400" b="1" dirty="0">
                <a:solidFill>
                  <a:srgbClr val="FF0000"/>
                </a:solidFill>
              </a:rPr>
              <a:t>снижены в </a:t>
            </a:r>
            <a:r>
              <a:rPr lang="en-US" sz="2400" b="1" dirty="0">
                <a:solidFill>
                  <a:srgbClr val="FF0000"/>
                </a:solidFill>
              </a:rPr>
              <a:t>~</a:t>
            </a:r>
            <a:r>
              <a:rPr lang="ru-RU" sz="2400" b="1" dirty="0">
                <a:solidFill>
                  <a:srgbClr val="FF0000"/>
                </a:solidFill>
              </a:rPr>
              <a:t>2 раза!</a:t>
            </a:r>
            <a:endParaRPr lang="ru-RU" sz="2400" b="1" dirty="0">
              <a:solidFill>
                <a:srgbClr val="FF0000"/>
              </a:solidFill>
              <a:latin typeface="+mn-lt"/>
            </a:endParaRPr>
          </a:p>
          <a:p>
            <a:pPr marL="0" lvl="4">
              <a:buFont typeface="Arial" pitchFamily="34" charset="0"/>
              <a:buChar char="•"/>
            </a:pPr>
            <a:r>
              <a:rPr lang="ru-RU" sz="2400" dirty="0">
                <a:solidFill>
                  <a:srgbClr val="005A9C"/>
                </a:solidFill>
                <a:latin typeface="+mn-lt"/>
              </a:rPr>
              <a:t> переходим к удалению ненагруженных областей с помощью Топологической Оптимизации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" y="2708282"/>
            <a:ext cx="2063718" cy="2403454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891072" y="260648"/>
            <a:ext cx="82080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r" eaLnBrk="1" hangingPunct="1">
              <a:spcBef>
                <a:spcPct val="0"/>
              </a:spcBef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sz="40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Модельная задача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728" y="4303709"/>
            <a:ext cx="4242124" cy="162040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4" b="10599"/>
          <a:stretch/>
        </p:blipFill>
        <p:spPr>
          <a:xfrm>
            <a:off x="-32726" y="4708012"/>
            <a:ext cx="3633814" cy="689587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5438775"/>
      </p:ext>
    </p:extLst>
  </p:cSld>
  <p:clrMapOvr>
    <a:masterClrMapping/>
  </p:clrMapOvr>
  <p:transition advTm="1052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68" y="3852555"/>
            <a:ext cx="4151784" cy="2082473"/>
          </a:xfrm>
          <a:prstGeom prst="rect">
            <a:avLst/>
          </a:prstGeom>
        </p:spPr>
      </p:pic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4190386" y="1297599"/>
            <a:ext cx="77382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ja-JP" sz="2400" b="1" dirty="0">
                <a:solidFill>
                  <a:srgbClr val="005A9C"/>
                </a:solidFill>
              </a:rPr>
              <a:t>Нахождение </a:t>
            </a:r>
            <a:r>
              <a:rPr lang="ru-RU" sz="2400" b="1" dirty="0">
                <a:solidFill>
                  <a:srgbClr val="005A9C"/>
                </a:solidFill>
              </a:rPr>
              <a:t>оптимальной геометрии изделия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005A9C"/>
                </a:solidFill>
              </a:rPr>
              <a:t> с помощью</a:t>
            </a:r>
            <a:r>
              <a:rPr lang="ru-RU" altLang="ja-JP" sz="2400" b="1" dirty="0">
                <a:solidFill>
                  <a:srgbClr val="005A9C"/>
                </a:solidFill>
              </a:rPr>
              <a:t> Топологической Оптимизации.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672229" y="2564904"/>
            <a:ext cx="65197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>
              <a:buFont typeface="Arial" pitchFamily="34" charset="0"/>
              <a:buChar char="•"/>
            </a:pPr>
            <a:r>
              <a:rPr lang="ru-RU" sz="2400" dirty="0">
                <a:solidFill>
                  <a:srgbClr val="005A9C"/>
                </a:solidFill>
                <a:latin typeface="+mn-lt"/>
              </a:rPr>
              <a:t> в качестве пространства проектирования выбираем оболочечные КЭ, кроме тех, к узлам которых приложена нагрузка</a:t>
            </a:r>
            <a:r>
              <a:rPr lang="en-US" sz="2400" dirty="0">
                <a:solidFill>
                  <a:srgbClr val="005A9C"/>
                </a:solidFill>
                <a:latin typeface="+mn-lt"/>
              </a:rPr>
              <a:t> (</a:t>
            </a:r>
            <a:r>
              <a:rPr lang="ru-RU" sz="2400" dirty="0">
                <a:solidFill>
                  <a:srgbClr val="005A9C"/>
                </a:solidFill>
                <a:latin typeface="+mn-lt"/>
              </a:rPr>
              <a:t>путем задания объемной доли)</a:t>
            </a:r>
          </a:p>
          <a:p>
            <a:pPr marL="0" lvl="4">
              <a:buFont typeface="Arial" pitchFamily="34" charset="0"/>
              <a:buChar char="•"/>
            </a:pPr>
            <a:r>
              <a:rPr lang="en-US" sz="2400" dirty="0">
                <a:solidFill>
                  <a:srgbClr val="005A9C"/>
                </a:solidFill>
                <a:latin typeface="+mn-lt"/>
              </a:rPr>
              <a:t> </a:t>
            </a:r>
            <a:r>
              <a:rPr lang="ru-RU" sz="2400" dirty="0">
                <a:solidFill>
                  <a:srgbClr val="005A9C"/>
                </a:solidFill>
                <a:latin typeface="+mn-lt"/>
              </a:rPr>
              <a:t>целевая функция – масса, ограничения: напряжения </a:t>
            </a:r>
            <a:r>
              <a:rPr lang="en-US" sz="2400" dirty="0">
                <a:solidFill>
                  <a:srgbClr val="005A9C"/>
                </a:solidFill>
                <a:latin typeface="+mn-lt"/>
              </a:rPr>
              <a:t>&lt;= 190 </a:t>
            </a:r>
            <a:r>
              <a:rPr lang="ru-RU" sz="2400" dirty="0">
                <a:solidFill>
                  <a:srgbClr val="005A9C"/>
                </a:solidFill>
                <a:latin typeface="+mn-lt"/>
              </a:rPr>
              <a:t>МПа, мин. толщина 200 мм (4 габарита КЭ)</a:t>
            </a:r>
          </a:p>
          <a:p>
            <a:pPr marL="0" lvl="4">
              <a:buFont typeface="Arial" pitchFamily="34" charset="0"/>
              <a:buChar char="•"/>
            </a:pPr>
            <a:r>
              <a:rPr lang="ru-RU" sz="2400" dirty="0">
                <a:solidFill>
                  <a:srgbClr val="005A9C"/>
                </a:solidFill>
                <a:latin typeface="+mn-lt"/>
              </a:rPr>
              <a:t> в результате расчета получаем эскиз </a:t>
            </a:r>
            <a:r>
              <a:rPr lang="ru-RU" sz="2400" dirty="0">
                <a:solidFill>
                  <a:srgbClr val="005A9C"/>
                </a:solidFill>
              </a:rPr>
              <a:t>оптимальной геометрии фермы</a:t>
            </a:r>
            <a:endParaRPr lang="ru-RU" sz="2400" dirty="0">
              <a:solidFill>
                <a:srgbClr val="005A9C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52" y="1494902"/>
            <a:ext cx="3260064" cy="15474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945" y="990846"/>
            <a:ext cx="2538994" cy="16433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80" y="5935028"/>
            <a:ext cx="4215066" cy="10943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833" y="3105867"/>
            <a:ext cx="4060575" cy="116499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04" y="3187818"/>
            <a:ext cx="1629575" cy="108304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361" y="3262313"/>
            <a:ext cx="1455121" cy="10975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419" y="3327258"/>
            <a:ext cx="1774517" cy="1079098"/>
          </a:xfrm>
          <a:prstGeom prst="rect">
            <a:avLst/>
          </a:prstGeom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2891072" y="260648"/>
            <a:ext cx="82080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r" eaLnBrk="1" hangingPunct="1">
              <a:spcBef>
                <a:spcPct val="0"/>
              </a:spcBef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sz="40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Модельная задача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0952778"/>
      </p:ext>
    </p:extLst>
  </p:cSld>
  <p:clrMapOvr>
    <a:masterClrMapping/>
  </p:clrMapOvr>
  <p:transition advTm="414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1893729" y="1209502"/>
            <a:ext cx="92855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altLang="ja-JP" sz="2400" b="1" dirty="0">
                <a:solidFill>
                  <a:srgbClr val="005A9C"/>
                </a:solidFill>
              </a:rPr>
              <a:t>Постобработка результатов Топологической Оптимизации.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951984" y="1978852"/>
            <a:ext cx="62426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>
              <a:buFont typeface="Arial" pitchFamily="34" charset="0"/>
              <a:buChar char="•"/>
            </a:pPr>
            <a:r>
              <a:rPr lang="ru-RU" sz="2400" dirty="0">
                <a:solidFill>
                  <a:srgbClr val="005A9C"/>
                </a:solidFill>
                <a:latin typeface="+mn-lt"/>
              </a:rPr>
              <a:t> выбираем базовое сечение (труба электросварная </a:t>
            </a:r>
            <a:r>
              <a:rPr lang="ru-RU" sz="2400" dirty="0" err="1">
                <a:solidFill>
                  <a:srgbClr val="005A9C"/>
                </a:solidFill>
                <a:latin typeface="+mn-lt"/>
              </a:rPr>
              <a:t>прямошовная</a:t>
            </a:r>
            <a:r>
              <a:rPr lang="ru-RU" sz="2400" dirty="0">
                <a:solidFill>
                  <a:srgbClr val="005A9C"/>
                </a:solidFill>
                <a:latin typeface="+mn-lt"/>
              </a:rPr>
              <a:t> 100х2)</a:t>
            </a:r>
          </a:p>
          <a:p>
            <a:pPr marL="0" lvl="4">
              <a:buFont typeface="Arial" pitchFamily="34" charset="0"/>
              <a:buChar char="•"/>
            </a:pPr>
            <a:r>
              <a:rPr lang="en-US" sz="2400" dirty="0">
                <a:solidFill>
                  <a:srgbClr val="005A9C"/>
                </a:solidFill>
                <a:latin typeface="+mn-lt"/>
              </a:rPr>
              <a:t> </a:t>
            </a:r>
            <a:r>
              <a:rPr lang="ru-RU" sz="2400" dirty="0">
                <a:solidFill>
                  <a:srgbClr val="005A9C"/>
                </a:solidFill>
                <a:latin typeface="+mn-lt"/>
              </a:rPr>
              <a:t>обрисовываем эскиз стержневыми КЭ, не привязываясь к промежуточным узлам</a:t>
            </a:r>
          </a:p>
          <a:p>
            <a:pPr marL="0" lvl="4">
              <a:buFont typeface="Arial" pitchFamily="34" charset="0"/>
              <a:buChar char="•"/>
            </a:pPr>
            <a:r>
              <a:rPr lang="ru-RU" sz="2400" dirty="0">
                <a:solidFill>
                  <a:srgbClr val="005A9C"/>
                </a:solidFill>
                <a:latin typeface="+mn-lt"/>
              </a:rPr>
              <a:t> если конструкция предполагается симметричной – </a:t>
            </a:r>
            <a:r>
              <a:rPr lang="ru-RU" sz="2400" dirty="0" err="1">
                <a:solidFill>
                  <a:srgbClr val="005A9C"/>
                </a:solidFill>
                <a:latin typeface="+mn-lt"/>
              </a:rPr>
              <a:t>отзеркаливаем</a:t>
            </a:r>
            <a:r>
              <a:rPr lang="ru-RU" sz="2400" dirty="0">
                <a:solidFill>
                  <a:srgbClr val="005A9C"/>
                </a:solidFill>
                <a:latin typeface="+mn-lt"/>
              </a:rPr>
              <a:t> </a:t>
            </a:r>
            <a:r>
              <a:rPr lang="ru-RU" sz="2400" dirty="0" err="1">
                <a:solidFill>
                  <a:srgbClr val="005A9C"/>
                </a:solidFill>
                <a:latin typeface="+mn-lt"/>
              </a:rPr>
              <a:t>отрисованную</a:t>
            </a:r>
            <a:r>
              <a:rPr lang="ru-RU" sz="2400" dirty="0">
                <a:solidFill>
                  <a:srgbClr val="005A9C"/>
                </a:solidFill>
                <a:latin typeface="+mn-lt"/>
              </a:rPr>
              <a:t> половину, совмещаем узлы</a:t>
            </a:r>
          </a:p>
          <a:p>
            <a:pPr marL="0" lvl="4">
              <a:buFont typeface="Arial" pitchFamily="34" charset="0"/>
              <a:buChar char="•"/>
            </a:pPr>
            <a:r>
              <a:rPr lang="ru-RU" sz="2400" dirty="0">
                <a:solidFill>
                  <a:srgbClr val="005A9C"/>
                </a:solidFill>
                <a:latin typeface="+mn-lt"/>
              </a:rPr>
              <a:t> </a:t>
            </a:r>
            <a:r>
              <a:rPr lang="ru-RU" sz="2400" dirty="0" err="1">
                <a:solidFill>
                  <a:srgbClr val="005A9C"/>
                </a:solidFill>
                <a:latin typeface="+mn-lt"/>
              </a:rPr>
              <a:t>перезадаем</a:t>
            </a:r>
            <a:r>
              <a:rPr lang="ru-RU" sz="2400" dirty="0">
                <a:solidFill>
                  <a:srgbClr val="005A9C"/>
                </a:solidFill>
                <a:latin typeface="+mn-lt"/>
              </a:rPr>
              <a:t> распределенную нагрузку</a:t>
            </a:r>
          </a:p>
          <a:p>
            <a:pPr marL="0" lvl="4">
              <a:buFont typeface="Arial" pitchFamily="34" charset="0"/>
              <a:buChar char="•"/>
            </a:pPr>
            <a:endParaRPr lang="ru-RU" sz="2400" dirty="0">
              <a:solidFill>
                <a:srgbClr val="005A9C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6" y="1708340"/>
            <a:ext cx="5599200" cy="22967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76" y="2636912"/>
            <a:ext cx="5657744" cy="11994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" t="-2042" r="-261" b="846"/>
          <a:stretch/>
        </p:blipFill>
        <p:spPr>
          <a:xfrm>
            <a:off x="419165" y="2708920"/>
            <a:ext cx="2452634" cy="6686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6" y="3320256"/>
            <a:ext cx="4655840" cy="110704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287" y="3354776"/>
            <a:ext cx="1961579" cy="145725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6" y="4787704"/>
            <a:ext cx="5581170" cy="144960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5614849"/>
            <a:ext cx="4666419" cy="1679911"/>
          </a:xfrm>
          <a:prstGeom prst="rect">
            <a:avLst/>
          </a:prstGeom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891072" y="260648"/>
            <a:ext cx="82080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r" eaLnBrk="1" hangingPunct="1">
              <a:spcBef>
                <a:spcPct val="0"/>
              </a:spcBef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sz="40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Модельная задача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6890602"/>
      </p:ext>
    </p:extLst>
  </p:cSld>
  <p:clrMapOvr>
    <a:masterClrMapping/>
  </p:clrMapOvr>
  <p:transition advTm="299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35" x="2608263" y="2670175"/>
          <p14:tracePt t="8084" x="2598738" y="2697163"/>
          <p14:tracePt t="8086" x="2571750" y="2714625"/>
          <p14:tracePt t="8093" x="2544763" y="2751138"/>
          <p14:tracePt t="8104" x="2509838" y="2803525"/>
          <p14:tracePt t="8195" x="2500313" y="2803525"/>
          <p14:tracePt t="8209" x="2490788" y="2822575"/>
          <p14:tracePt t="8275" x="2490788" y="2830513"/>
          <p14:tracePt t="8283" x="2482850" y="2830513"/>
          <p14:tracePt t="8291" x="2482850" y="2840038"/>
          <p14:tracePt t="8347" x="2482850" y="2857500"/>
          <p14:tracePt t="8355" x="2473325" y="2867025"/>
          <p14:tracePt t="8371" x="2473325" y="2884488"/>
          <p14:tracePt t="8374" x="2473325" y="2911475"/>
          <p14:tracePt t="8388" x="2465388" y="2928938"/>
          <p14:tracePt t="8404" x="2465388" y="2946400"/>
          <p14:tracePt t="8420" x="2465388" y="2965450"/>
          <p14:tracePt t="8436" x="2465388" y="2973388"/>
          <p14:tracePt t="8453" x="2455863" y="2990850"/>
          <p14:tracePt t="8471" x="2455863" y="3017838"/>
          <p14:tracePt t="8486" x="2446338" y="3044825"/>
          <p14:tracePt t="8503" x="2428875" y="3071813"/>
          <p14:tracePt t="8520" x="2428875" y="3089275"/>
          <p14:tracePt t="8536" x="2419350" y="3108325"/>
          <p14:tracePt t="8554" x="2419350" y="3125788"/>
          <p14:tracePt t="8571" x="2393950" y="3152775"/>
          <p14:tracePt t="8587" x="2374900" y="3179763"/>
          <p14:tracePt t="8604" x="2366963" y="3197225"/>
          <p14:tracePt t="8620" x="2357438" y="3214688"/>
          <p14:tracePt t="8637" x="2347913" y="3241675"/>
          <p14:tracePt t="8653" x="2339975" y="3251200"/>
          <p14:tracePt t="8670" x="2330450" y="3259138"/>
          <p14:tracePt t="8707" x="2322513" y="3259138"/>
          <p14:tracePt t="8886" x="2330450" y="3259138"/>
          <p14:tracePt t="8935" x="0" y="0"/>
        </p14:tracePtLst>
        <p14:tracePtLst>
          <p14:tracePt t="10118" x="2143125" y="2705100"/>
          <p14:tracePt t="10130" x="2143125" y="2714625"/>
          <p14:tracePt t="10146" x="2143125" y="2732088"/>
          <p14:tracePt t="10151" x="2133600" y="2732088"/>
          <p14:tracePt t="10170" x="2133600" y="2751138"/>
          <p14:tracePt t="10170" x="2125663" y="2759075"/>
          <p14:tracePt t="10346" x="2116138" y="2776538"/>
          <p14:tracePt t="10362" x="2108200" y="2786063"/>
          <p14:tracePt t="10370" x="2108200" y="2803525"/>
          <p14:tracePt t="10377" x="2098675" y="2813050"/>
          <p14:tracePt t="10384" x="2089150" y="2830513"/>
          <p14:tracePt t="10404" x="2081213" y="2840038"/>
          <p14:tracePt t="10418" x="2071688" y="2857500"/>
          <p14:tracePt t="10436" x="2062163" y="2874963"/>
          <p14:tracePt t="10453" x="2062163" y="2884488"/>
          <p14:tracePt t="10469" x="2062163" y="2901950"/>
          <p14:tracePt t="10485" x="2062163" y="2919413"/>
          <p14:tracePt t="10502" x="2054225" y="2938463"/>
          <p14:tracePt t="10519" x="2044700" y="2955925"/>
          <p14:tracePt t="10536" x="2027238" y="2973388"/>
          <p14:tracePt t="10552" x="2027238" y="2982913"/>
          <p14:tracePt t="10568" x="2017713" y="2982913"/>
          <p14:tracePt t="10585" x="2000250" y="3009900"/>
          <p14:tracePt t="10603" x="1990725" y="3017838"/>
          <p14:tracePt t="10618" x="1982788" y="3036888"/>
          <p14:tracePt t="10636" x="1973263" y="3044825"/>
          <p14:tracePt t="10653" x="1965325" y="3054350"/>
          <p14:tracePt t="10690" x="1965325" y="3062288"/>
          <p14:tracePt t="10730" x="1965325" y="3071813"/>
          <p14:tracePt t="10762" x="1965325" y="3081338"/>
          <p14:tracePt t="10794" x="1965325" y="3089275"/>
          <p14:tracePt t="10946" x="1955800" y="3089275"/>
          <p14:tracePt t="10970" x="1938338" y="3089275"/>
          <p14:tracePt t="10970" x="0" y="0"/>
        </p14:tracePtLst>
        <p14:tracePtLst>
          <p14:tracePt t="11770" x="1830388" y="2687638"/>
          <p14:tracePt t="11778" x="1822450" y="2687638"/>
          <p14:tracePt t="11786" x="1812925" y="2697163"/>
          <p14:tracePt t="11786" x="1812925" y="2705100"/>
          <p14:tracePt t="11802" x="1785938" y="2724150"/>
          <p14:tracePt t="11889" x="1776413" y="2732088"/>
          <p14:tracePt t="11898" x="1776413" y="2741613"/>
          <p14:tracePt t="11901" x="1758950" y="2759075"/>
          <p14:tracePt t="11918" x="1751013" y="2795588"/>
          <p14:tracePt t="11935" x="1731963" y="2813050"/>
          <p14:tracePt t="11951" x="1731963" y="2822575"/>
          <p14:tracePt t="11967" x="1731963" y="2830513"/>
          <p14:tracePt t="11984" x="1724025" y="2830513"/>
          <p14:tracePt t="12002" x="1724025" y="2840038"/>
          <p14:tracePt t="12017" x="1724025" y="2847975"/>
          <p14:tracePt t="12035" x="1724025" y="2857500"/>
          <p14:tracePt t="12074" x="1724025" y="2867025"/>
          <p14:tracePt t="12106" x="1724025" y="2874963"/>
          <p14:tracePt t="12120" x="1724025" y="2884488"/>
          <p14:tracePt t="12146" x="1714500" y="2894013"/>
          <p14:tracePt t="12161" x="1714500" y="2901950"/>
          <p14:tracePt t="12178" x="1714500" y="2911475"/>
          <p14:tracePt t="12185" x="1704975" y="2919413"/>
          <p14:tracePt t="12202" x="1697038" y="2928938"/>
          <p14:tracePt t="12203" x="1697038" y="2938463"/>
          <p14:tracePt t="12219" x="1687513" y="2955925"/>
          <p14:tracePt t="12234" x="1687513" y="2965450"/>
          <p14:tracePt t="12251" x="1679575" y="2965450"/>
          <p14:tracePt t="12268" x="1679575" y="2973388"/>
          <p14:tracePt t="12284" x="1670050" y="2973388"/>
          <p14:tracePt t="12301" x="1652588" y="2973388"/>
          <p14:tracePt t="12319" x="1625600" y="2965450"/>
          <p14:tracePt t="12334" x="1589088" y="2965450"/>
          <p14:tracePt t="12334" x="0" y="0"/>
        </p14:tracePtLst>
        <p14:tracePtLst>
          <p14:tracePt t="12923" x="1465263" y="2732088"/>
          <p14:tracePt t="12930" x="1473200" y="2741613"/>
          <p14:tracePt t="12933" x="1473200" y="2751138"/>
          <p14:tracePt t="12942" x="1490663" y="2759075"/>
          <p14:tracePt t="12951" x="1500188" y="2786063"/>
          <p14:tracePt t="12969" x="1517650" y="2813050"/>
          <p14:tracePt t="12984" x="1544638" y="2847975"/>
          <p14:tracePt t="12984" x="1571625" y="2874963"/>
          <p14:tracePt t="13002" x="1598613" y="2911475"/>
          <p14:tracePt t="13034" x="1608138" y="2919413"/>
          <p14:tracePt t="13035" x="1643063" y="2946400"/>
          <p14:tracePt t="13051" x="1697038" y="3000375"/>
          <p14:tracePt t="13068" x="1751013" y="3044825"/>
          <p14:tracePt t="13084" x="1822450" y="3089275"/>
          <p14:tracePt t="13101" x="1874838" y="3108325"/>
          <p14:tracePt t="13118" x="1901825" y="3125788"/>
          <p14:tracePt t="13136" x="1928813" y="3125788"/>
          <p14:tracePt t="13151" x="1973263" y="3143250"/>
          <p14:tracePt t="13168" x="2044700" y="3170238"/>
          <p14:tracePt t="13168" x="2081213" y="3170238"/>
          <p14:tracePt t="13187" x="2098675" y="3179763"/>
          <p14:tracePt t="13200" x="2133600" y="3197225"/>
          <p14:tracePt t="13219" x="2152650" y="3197225"/>
          <p14:tracePt t="13235" x="2179638" y="3205163"/>
          <p14:tracePt t="13250" x="2197100" y="3205163"/>
          <p14:tracePt t="13377" x="0" y="0"/>
        </p14:tracePtLst>
        <p14:tracePtLst>
          <p14:tracePt t="22884" x="6045200" y="6367463"/>
          <p14:tracePt t="22938" x="6037263" y="6367463"/>
          <p14:tracePt t="22986" x="6027738" y="6367463"/>
          <p14:tracePt t="22986" x="6018213" y="6367463"/>
          <p14:tracePt t="22995" x="6010275" y="6367463"/>
          <p14:tracePt t="23004" x="6000750" y="6367463"/>
          <p14:tracePt t="23014" x="5983288" y="6375400"/>
          <p14:tracePt t="23032" x="5965825" y="6384925"/>
          <p14:tracePt t="23066" x="5956300" y="6384925"/>
          <p14:tracePt t="23082" x="5956300" y="6394450"/>
          <p14:tracePt t="23106" x="5956300" y="6402388"/>
          <p14:tracePt t="23153" x="5946775" y="6411913"/>
          <p14:tracePt t="23193" x="5946775" y="6419850"/>
          <p14:tracePt t="23233" x="5938838" y="6419850"/>
          <p14:tracePt t="23242" x="5938838" y="6429375"/>
          <p14:tracePt t="23282" x="5938838" y="6438900"/>
          <p14:tracePt t="23665" x="5938838" y="6429375"/>
          <p14:tracePt t="24233" x="5946775" y="6429375"/>
          <p14:tracePt t="24241" x="5946775" y="6419850"/>
          <p14:tracePt t="24258" x="5946775" y="6411913"/>
          <p14:tracePt t="24265" x="5946775" y="6402388"/>
          <p14:tracePt t="24273" x="5946775" y="6394450"/>
          <p14:tracePt t="24273" x="5956300" y="6394450"/>
          <p14:tracePt t="24299" x="5956300" y="6384925"/>
          <p14:tracePt t="24301" x="5956300" y="6375400"/>
          <p14:tracePt t="24314" x="5965825" y="6357938"/>
          <p14:tracePt t="24332" x="5973763" y="6340475"/>
          <p14:tracePt t="24349" x="5973763" y="6330950"/>
          <p14:tracePt t="24364" x="5973763" y="6313488"/>
          <p14:tracePt t="24382" x="5983288" y="6303963"/>
          <p14:tracePt t="24399" x="5983288" y="6296025"/>
          <p14:tracePt t="24441" x="5983288" y="6286500"/>
          <p14:tracePt t="24473" x="5991225" y="6286500"/>
          <p14:tracePt t="24489" x="5991225" y="6276975"/>
          <p14:tracePt t="24514" x="6000750" y="6269038"/>
          <p14:tracePt t="24522" x="6010275" y="6269038"/>
          <p14:tracePt t="24594" x="6018213" y="6269038"/>
          <p14:tracePt t="24611" x="6027738" y="6269038"/>
          <p14:tracePt t="24633" x="6037263" y="6269038"/>
          <p14:tracePt t="24649" x="6045200" y="6269038"/>
          <p14:tracePt t="24662" x="6054725" y="6269038"/>
          <p14:tracePt t="24690" x="6062663" y="6269038"/>
          <p14:tracePt t="24771" x="6072188" y="6276975"/>
          <p14:tracePt t="24778" x="6072188" y="6286500"/>
          <p14:tracePt t="24784" x="6081713" y="6296025"/>
          <p14:tracePt t="24798" x="6089650" y="6313488"/>
          <p14:tracePt t="24815" x="6099175" y="6323013"/>
          <p14:tracePt t="24866" x="6099175" y="6330950"/>
          <p14:tracePt t="24882" x="6108700" y="6330950"/>
          <p14:tracePt t="24907" x="6116638" y="6340475"/>
          <p14:tracePt t="24930" x="6116638" y="6348413"/>
          <p14:tracePt t="25502" x="0" y="0"/>
        </p14:tracePtLst>
        <p14:tracePtLst>
          <p14:tracePt t="26818" x="3009900" y="6303963"/>
          <p14:tracePt t="26851" x="3000375" y="6303963"/>
          <p14:tracePt t="26874" x="2990850" y="6303963"/>
          <p14:tracePt t="26882" x="2982913" y="6303963"/>
          <p14:tracePt t="26898" x="2973388" y="6303963"/>
          <p14:tracePt t="26914" x="2955925" y="6303963"/>
          <p14:tracePt t="26923" x="2946400" y="6313488"/>
          <p14:tracePt t="26938" x="2919413" y="6323013"/>
          <p14:tracePt t="26955" x="2901950" y="6340475"/>
          <p14:tracePt t="26965" x="2894013" y="6340475"/>
          <p14:tracePt t="26982" x="2874963" y="6348413"/>
          <p14:tracePt t="26998" x="2847975" y="6367463"/>
          <p14:tracePt t="27015" x="2822575" y="6384925"/>
          <p14:tracePt t="27032" x="2803525" y="6402388"/>
          <p14:tracePt t="27066" x="2803525" y="6411913"/>
          <p14:tracePt t="27067" x="2795588" y="6411913"/>
          <p14:tracePt t="27082" x="2795588" y="6419850"/>
          <p14:tracePt t="27098" x="2795588" y="6429375"/>
          <p14:tracePt t="27115" x="2795588" y="6438900"/>
          <p14:tracePt t="27132" x="2795588" y="6446838"/>
          <p14:tracePt t="27148" x="2795588" y="6465888"/>
          <p14:tracePt t="27282" x="2795588" y="6473825"/>
          <p14:tracePt t="27338" x="2803525" y="6483350"/>
          <p14:tracePt t="27370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493880" y="2924523"/>
            <a:ext cx="12360696" cy="1728613"/>
          </a:xfrm>
        </p:spPr>
        <p:txBody>
          <a:bodyPr/>
          <a:lstStyle/>
          <a:p>
            <a:pPr algn="l"/>
            <a:r>
              <a:rPr lang="en-US" altLang="ru-RU" sz="4000" b="1" dirty="0">
                <a:solidFill>
                  <a:srgbClr val="005A9C"/>
                </a:solidFill>
              </a:rPr>
              <a:t>	</a:t>
            </a:r>
            <a:r>
              <a:rPr lang="ru-RU" altLang="ru-RU" sz="4000" b="1" dirty="0">
                <a:solidFill>
                  <a:srgbClr val="005A9C"/>
                </a:solidFill>
              </a:rPr>
              <a:t>СИСТЕМА ОПТИМАЛЬНОГО </a:t>
            </a:r>
            <a:r>
              <a:rPr lang="en-US" altLang="ru-RU" sz="4000" b="1" dirty="0">
                <a:solidFill>
                  <a:srgbClr val="005A9C"/>
                </a:solidFill>
              </a:rPr>
              <a:t>                   				</a:t>
            </a:r>
            <a:r>
              <a:rPr lang="ru-RU" altLang="ru-RU" sz="4000" b="1" dirty="0">
                <a:solidFill>
                  <a:srgbClr val="005A9C"/>
                </a:solidFill>
              </a:rPr>
              <a:t>ПРОЕКТИРОВАНИЯ</a:t>
            </a:r>
            <a:br>
              <a:rPr lang="ru-RU" altLang="ru-RU" sz="4000" b="1" dirty="0">
                <a:solidFill>
                  <a:srgbClr val="005A9C"/>
                </a:solidFill>
              </a:rPr>
            </a:br>
            <a:r>
              <a:rPr lang="ru-RU" altLang="ru-RU" sz="4000" b="1" dirty="0">
                <a:solidFill>
                  <a:srgbClr val="005A9C"/>
                </a:solidFill>
              </a:rPr>
              <a:t>	</a:t>
            </a:r>
            <a:r>
              <a:rPr lang="en-US" altLang="ru-RU" sz="4000" b="1" dirty="0">
                <a:solidFill>
                  <a:srgbClr val="005A9C"/>
                </a:solidFill>
              </a:rPr>
              <a:t>APM</a:t>
            </a:r>
            <a:r>
              <a:rPr lang="ru-RU" altLang="ru-RU" sz="4000" b="1" dirty="0">
                <a:solidFill>
                  <a:srgbClr val="005A9C"/>
                </a:solidFill>
              </a:rPr>
              <a:t> – настоящее будущее</a:t>
            </a:r>
            <a:r>
              <a:rPr lang="en-US" altLang="ru-RU" sz="4000" b="1" dirty="0">
                <a:solidFill>
                  <a:srgbClr val="005A9C"/>
                </a:solidFill>
              </a:rPr>
              <a:t>!</a:t>
            </a:r>
            <a:endParaRPr lang="ru-RU" altLang="ru-RU" sz="4000" b="1" dirty="0">
              <a:solidFill>
                <a:srgbClr val="005A9C"/>
              </a:solidFill>
            </a:endParaRPr>
          </a:p>
        </p:txBody>
      </p:sp>
      <p:pic>
        <p:nvPicPr>
          <p:cNvPr id="41986" name="Picture 2" descr="Logo_APM_Whi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-1251520"/>
            <a:ext cx="2880000" cy="812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79516C-FCE4-4D27-B79A-5D3ABB76FC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534" y="5805264"/>
            <a:ext cx="3005582" cy="720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6594BE2-DEA5-48CC-9637-96BB1319BFDF}"/>
              </a:ext>
            </a:extLst>
          </p:cNvPr>
          <p:cNvSpPr/>
          <p:nvPr/>
        </p:nvSpPr>
        <p:spPr>
          <a:xfrm>
            <a:off x="0" y="4849415"/>
            <a:ext cx="1219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69AA"/>
                </a:solidFill>
              </a:rPr>
              <a:t>Святослав Соколов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FF8A2AF-C28B-4EA3-AE11-0951285CF9E8}"/>
              </a:ext>
            </a:extLst>
          </p:cNvPr>
          <p:cNvSpPr/>
          <p:nvPr/>
        </p:nvSpPr>
        <p:spPr>
          <a:xfrm>
            <a:off x="3080981" y="6525344"/>
            <a:ext cx="60206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rgbClr val="0069AA"/>
                </a:solidFill>
              </a:rPr>
              <a:t>НТЦ «АПМ» - ведущий разработчик ПО для инженерных расчетов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AA590230-CBCF-4ADD-82F9-A80E2489BB22}"/>
              </a:ext>
            </a:extLst>
          </p:cNvPr>
          <p:cNvGrpSpPr/>
          <p:nvPr/>
        </p:nvGrpSpPr>
        <p:grpSpPr>
          <a:xfrm>
            <a:off x="-4676" y="3240"/>
            <a:ext cx="12196675" cy="2057500"/>
            <a:chOff x="-4675" y="3240"/>
            <a:chExt cx="12192000" cy="205750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9157032-2862-48A5-AB31-69685BB73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-4675" y="3240"/>
              <a:ext cx="12192000" cy="2057500"/>
            </a:xfrm>
            <a:prstGeom prst="rect">
              <a:avLst/>
            </a:prstGeom>
          </p:spPr>
        </p:pic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67E55CBB-C886-42EC-9E16-A25667747363}"/>
                </a:ext>
              </a:extLst>
            </p:cNvPr>
            <p:cNvGrpSpPr/>
            <p:nvPr/>
          </p:nvGrpSpPr>
          <p:grpSpPr>
            <a:xfrm>
              <a:off x="5891223" y="491815"/>
              <a:ext cx="6187365" cy="1077218"/>
              <a:chOff x="5891223" y="491815"/>
              <a:chExt cx="6187365" cy="1077218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60C6FFA7-B5A3-4435-B750-3579DBCD0EA9}"/>
                  </a:ext>
                </a:extLst>
              </p:cNvPr>
              <p:cNvSpPr/>
              <p:nvPr/>
            </p:nvSpPr>
            <p:spPr>
              <a:xfrm>
                <a:off x="5891223" y="491815"/>
                <a:ext cx="6020687" cy="10772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ru-RU" sz="3200" b="1" dirty="0">
                    <a:solidFill>
                      <a:schemeClr val="bg1"/>
                    </a:solidFill>
                  </a:rPr>
                  <a:t>Российские CAE-системы</a:t>
                </a:r>
                <a:br>
                  <a:rPr lang="ru-RU" sz="3200" b="1" dirty="0">
                    <a:solidFill>
                      <a:schemeClr val="bg1"/>
                    </a:solidFill>
                  </a:rPr>
                </a:br>
                <a:r>
                  <a:rPr lang="ru-RU" sz="3200" b="1" dirty="0">
                    <a:solidFill>
                      <a:schemeClr val="bg1"/>
                    </a:solidFill>
                  </a:rPr>
                  <a:t>на службе промышленности</a:t>
                </a:r>
                <a:endParaRPr lang="ru-RU" sz="3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5469F3D7-310C-4C6C-9C3B-7D51F52FC2D4}"/>
                  </a:ext>
                </a:extLst>
              </p:cNvPr>
              <p:cNvSpPr/>
              <p:nvPr/>
            </p:nvSpPr>
            <p:spPr>
              <a:xfrm>
                <a:off x="11496600" y="908720"/>
                <a:ext cx="58198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smtClean="0">
                    <a:solidFill>
                      <a:schemeClr val="bg1"/>
                    </a:solidFill>
                  </a:rPr>
                  <a:t>202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3</a:t>
                </a:r>
                <a:endParaRPr lang="ru-RU" dirty="0"/>
              </a:p>
            </p:txBody>
          </p:sp>
        </p:grpSp>
      </p:grpSp>
      <p:pic>
        <p:nvPicPr>
          <p:cNvPr id="16" name="Звук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8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7104111" y="1196752"/>
            <a:ext cx="40751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altLang="ja-JP" sz="2400" b="1" dirty="0">
                <a:solidFill>
                  <a:srgbClr val="005A9C"/>
                </a:solidFill>
              </a:rPr>
              <a:t>Финишная оптимизация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035214" y="1522878"/>
            <a:ext cx="603744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>
              <a:buFont typeface="Arial" pitchFamily="34" charset="0"/>
              <a:buChar char="•"/>
            </a:pPr>
            <a:r>
              <a:rPr lang="ru-RU" sz="2400" dirty="0">
                <a:solidFill>
                  <a:srgbClr val="005A9C"/>
                </a:solidFill>
                <a:latin typeface="+mn-lt"/>
              </a:rPr>
              <a:t> задаем шарниры на концах вспомогательных стержней (нижний пояс и раскосы) – разрешаем вращения, соответствующие прогибу фермы</a:t>
            </a:r>
          </a:p>
          <a:p>
            <a:pPr marL="0" lvl="4">
              <a:buFont typeface="Arial" pitchFamily="34" charset="0"/>
              <a:buChar char="•"/>
            </a:pPr>
            <a:r>
              <a:rPr lang="en-US" sz="2400" dirty="0">
                <a:solidFill>
                  <a:srgbClr val="005A9C"/>
                </a:solidFill>
                <a:latin typeface="+mn-lt"/>
              </a:rPr>
              <a:t> </a:t>
            </a:r>
            <a:r>
              <a:rPr lang="ru-RU" sz="2400" dirty="0">
                <a:solidFill>
                  <a:srgbClr val="005A9C"/>
                </a:solidFill>
                <a:latin typeface="+mn-lt"/>
              </a:rPr>
              <a:t>помещаем симметричные детали в отдельный конструктивный элемент</a:t>
            </a:r>
          </a:p>
          <a:p>
            <a:pPr marL="0" lvl="4">
              <a:buFont typeface="Arial" pitchFamily="34" charset="0"/>
              <a:buChar char="•"/>
            </a:pPr>
            <a:r>
              <a:rPr lang="ru-RU" sz="2400" dirty="0">
                <a:solidFill>
                  <a:srgbClr val="005A9C"/>
                </a:solidFill>
                <a:latin typeface="+mn-lt"/>
              </a:rPr>
              <a:t> проводим </a:t>
            </a:r>
            <a:r>
              <a:rPr lang="ru-RU" sz="2400" dirty="0" err="1">
                <a:solidFill>
                  <a:srgbClr val="005A9C"/>
                </a:solidFill>
                <a:latin typeface="+mn-lt"/>
              </a:rPr>
              <a:t>лин</a:t>
            </a:r>
            <a:r>
              <a:rPr lang="ru-RU" sz="2400" dirty="0">
                <a:solidFill>
                  <a:srgbClr val="005A9C"/>
                </a:solidFill>
                <a:latin typeface="+mn-lt"/>
              </a:rPr>
              <a:t>. статический расчет и подбор сечений конструктивных эл-</a:t>
            </a:r>
            <a:r>
              <a:rPr lang="ru-RU" sz="2400" dirty="0" err="1">
                <a:solidFill>
                  <a:srgbClr val="005A9C"/>
                </a:solidFill>
                <a:latin typeface="+mn-lt"/>
              </a:rPr>
              <a:t>тов</a:t>
            </a:r>
            <a:endParaRPr lang="ru-RU" sz="2400" dirty="0">
              <a:solidFill>
                <a:srgbClr val="005A9C"/>
              </a:solidFill>
              <a:latin typeface="+mn-lt"/>
            </a:endParaRPr>
          </a:p>
          <a:p>
            <a:pPr marL="0" lvl="4">
              <a:buFont typeface="Arial" pitchFamily="34" charset="0"/>
              <a:buChar char="•"/>
            </a:pPr>
            <a:r>
              <a:rPr lang="ru-RU" sz="2400" dirty="0">
                <a:solidFill>
                  <a:srgbClr val="005A9C"/>
                </a:solidFill>
                <a:latin typeface="+mn-lt"/>
              </a:rPr>
              <a:t> группируем схожие сортаменты для сокращения ассортимента</a:t>
            </a:r>
          </a:p>
          <a:p>
            <a:pPr marL="0" lvl="4">
              <a:buFont typeface="Arial" pitchFamily="34" charset="0"/>
              <a:buChar char="•"/>
            </a:pPr>
            <a:endParaRPr lang="ru-RU" sz="2400" dirty="0">
              <a:solidFill>
                <a:srgbClr val="005A9C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" t="14954" r="6179" b="41519"/>
          <a:stretch/>
        </p:blipFill>
        <p:spPr>
          <a:xfrm>
            <a:off x="-13782" y="1209502"/>
            <a:ext cx="5688632" cy="17432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4771"/>
            <a:ext cx="5723624" cy="17805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4265623"/>
            <a:ext cx="4176464" cy="10618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606" y="5512157"/>
            <a:ext cx="4797348" cy="11611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5172"/>
            <a:ext cx="3215680" cy="16628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545" y="5226282"/>
            <a:ext cx="3665695" cy="1648013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891072" y="260648"/>
            <a:ext cx="82080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r" eaLnBrk="1" hangingPunct="1">
              <a:spcBef>
                <a:spcPct val="0"/>
              </a:spcBef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sz="40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Модельная задача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pic>
        <p:nvPicPr>
          <p:cNvPr id="13" name="Звук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31171"/>
      </p:ext>
    </p:extLst>
  </p:cSld>
  <p:clrMapOvr>
    <a:masterClrMapping/>
  </p:clrMapOvr>
  <p:transition advTm="528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373" x="4670425" y="2000250"/>
          <p14:tracePt t="6413" x="4670425" y="1990725"/>
          <p14:tracePt t="6574" x="4679950" y="1990725"/>
          <p14:tracePt t="6670" x="4687888" y="1990725"/>
          <p14:tracePt t="6702" x="4697413" y="1990725"/>
          <p14:tracePt t="6861" x="4705350" y="1990725"/>
          <p14:tracePt t="6870" x="4714875" y="1990725"/>
          <p14:tracePt t="6876" x="4714875" y="1982788"/>
          <p14:tracePt t="6880" x="4732338" y="1982788"/>
          <p14:tracePt t="6898" x="4741863" y="1973263"/>
          <p14:tracePt t="6914" x="4751388" y="1973263"/>
          <p14:tracePt t="6931" x="4759325" y="1955800"/>
          <p14:tracePt t="6947" x="4768850" y="1946275"/>
          <p14:tracePt t="6964" x="4776788" y="1938338"/>
          <p14:tracePt t="6998" x="4786313" y="1938338"/>
          <p14:tracePt t="6999" x="4795838" y="1919288"/>
          <p14:tracePt t="7014" x="4803775" y="1919288"/>
          <p14:tracePt t="7031" x="4822825" y="1911350"/>
          <p14:tracePt t="7049" x="4830763" y="1901825"/>
          <p14:tracePt t="7064" x="4840288" y="1893888"/>
          <p14:tracePt t="7081" x="4848225" y="1874838"/>
          <p14:tracePt t="7098" x="4857750" y="1874838"/>
          <p14:tracePt t="7114" x="4867275" y="1857375"/>
          <p14:tracePt t="7131" x="4867275" y="1847850"/>
          <p14:tracePt t="7147" x="4875213" y="1839913"/>
          <p14:tracePt t="7165" x="4884738" y="1830388"/>
          <p14:tracePt t="7181" x="4884738" y="1822450"/>
          <p14:tracePt t="7199" x="4894263" y="1812925"/>
          <p14:tracePt t="7216" x="4894263" y="1803400"/>
          <p14:tracePt t="7262" x="4902200" y="1795463"/>
          <p14:tracePt t="7277" x="4902200" y="1785938"/>
          <p14:tracePt t="7366" x="4902200" y="1776413"/>
          <p14:tracePt t="7381" x="4902200" y="1768475"/>
          <p14:tracePt t="7430" x="4894263" y="1768475"/>
          <p14:tracePt t="7598" x="4884738" y="1768475"/>
          <p14:tracePt t="7606" x="4875213" y="1768475"/>
          <p14:tracePt t="7645" x="4867275" y="1768475"/>
          <p14:tracePt t="7662" x="4857750" y="1768475"/>
          <p14:tracePt t="7672" x="4857750" y="1758950"/>
          <p14:tracePt t="7685" x="4848225" y="1758950"/>
          <p14:tracePt t="7693" x="4848225" y="1751013"/>
          <p14:tracePt t="7698" x="4840288" y="1741488"/>
          <p14:tracePt t="7734" x="4830763" y="1731963"/>
          <p14:tracePt t="7750" x="4822825" y="1731963"/>
          <p14:tracePt t="7751" x="4822825" y="1724025"/>
          <p14:tracePt t="7764" x="4803775" y="1714500"/>
          <p14:tracePt t="7800" x="4795838" y="1714500"/>
          <p14:tracePt t="7815" x="4795838" y="1704975"/>
          <p14:tracePt t="7815" x="4786313" y="1704975"/>
          <p14:tracePt t="7831" x="4786313" y="1697038"/>
          <p14:tracePt t="8580" x="4776788" y="1697038"/>
          <p14:tracePt t="8589" x="4768850" y="1697038"/>
          <p14:tracePt t="8597" x="4759325" y="1697038"/>
          <p14:tracePt t="8613" x="4751388" y="1697038"/>
          <p14:tracePt t="8646" x="4741863" y="1697038"/>
          <p14:tracePt t="9325" x="4732338" y="1697038"/>
          <p14:tracePt t="9333" x="4724400" y="1697038"/>
          <p14:tracePt t="9342" x="4714875" y="1697038"/>
          <p14:tracePt t="9346" x="4697413" y="1697038"/>
          <p14:tracePt t="9362" x="4687888" y="1697038"/>
          <p14:tracePt t="9380" x="4679950" y="1697038"/>
          <p14:tracePt t="9397" x="4670425" y="1697038"/>
          <p14:tracePt t="9412" x="4652963" y="1697038"/>
          <p14:tracePt t="9431" x="4643438" y="1697038"/>
          <p14:tracePt t="9447" x="4625975" y="1697038"/>
          <p14:tracePt t="9463" x="4616450" y="1697038"/>
          <p14:tracePt t="9480" x="4608513" y="1697038"/>
          <p14:tracePt t="9496" x="4589463" y="1697038"/>
          <p14:tracePt t="9513" x="4572000" y="1704975"/>
          <p14:tracePt t="9529" x="4545013" y="1704975"/>
          <p14:tracePt t="9547" x="4537075" y="1714500"/>
          <p14:tracePt t="9563" x="4527550" y="1714500"/>
          <p14:tracePt t="9579" x="4518025" y="1714500"/>
          <p14:tracePt t="9853" x="4510088" y="1724025"/>
          <p14:tracePt t="9878" x="4510088" y="1731963"/>
          <p14:tracePt t="9885" x="4510088" y="1741488"/>
          <p14:tracePt t="9909" x="4510088" y="1751013"/>
          <p14:tracePt t="9925" x="4510088" y="1758950"/>
          <p14:tracePt t="9941" x="4510088" y="1768475"/>
          <p14:tracePt t="9946" x="4510088" y="1776413"/>
          <p14:tracePt t="9952" x="4510088" y="1785938"/>
          <p14:tracePt t="9962" x="4510088" y="1795463"/>
          <p14:tracePt t="9980" x="4500563" y="1812925"/>
          <p14:tracePt t="9997" x="4491038" y="1830388"/>
          <p14:tracePt t="10013" x="4491038" y="1839913"/>
          <p14:tracePt t="10030" x="4491038" y="1847850"/>
          <p14:tracePt t="10046" x="4491038" y="1857375"/>
          <p14:tracePt t="10062" x="4491038" y="1874838"/>
          <p14:tracePt t="10079" x="4491038" y="1884363"/>
          <p14:tracePt t="10096" x="4491038" y="1893888"/>
          <p14:tracePt t="10112" x="4491038" y="1901825"/>
          <p14:tracePt t="10129" x="4491038" y="1911350"/>
          <p14:tracePt t="10146" x="4491038" y="1919288"/>
          <p14:tracePt t="10146" x="4491038" y="1928813"/>
          <p14:tracePt t="10188" x="4491038" y="1938338"/>
          <p14:tracePt t="10204" x="4491038" y="1946275"/>
          <p14:tracePt t="10221" x="4491038" y="1965325"/>
          <p14:tracePt t="10277" x="4491038" y="1973263"/>
          <p14:tracePt t="10293" x="4500563" y="1973263"/>
          <p14:tracePt t="10293" x="4500563" y="1982788"/>
          <p14:tracePt t="10325" x="4510088" y="1982788"/>
          <p14:tracePt t="10340" x="4510088" y="1990725"/>
          <p14:tracePt t="10349" x="4518025" y="1990725"/>
          <p14:tracePt t="10365" x="4518025" y="2000250"/>
          <p14:tracePt t="11039" x="0" y="0"/>
        </p14:tracePtLst>
        <p14:tracePtLst>
          <p14:tracePt t="13156" x="2276475" y="4044950"/>
          <p14:tracePt t="13197" x="2276475" y="4037013"/>
          <p14:tracePt t="13261" x="2268538" y="4037013"/>
          <p14:tracePt t="13270" x="2259013" y="4037013"/>
          <p14:tracePt t="13301" x="2251075" y="4037013"/>
          <p14:tracePt t="13317" x="2241550" y="4037013"/>
          <p14:tracePt t="13342" x="2232025" y="4037013"/>
          <p14:tracePt t="13357" x="2224088" y="4037013"/>
          <p14:tracePt t="13373" x="2214563" y="4037013"/>
          <p14:tracePt t="13380" x="2205038" y="4037013"/>
          <p14:tracePt t="13389" x="2197100" y="4054475"/>
          <p14:tracePt t="13395" x="2187575" y="4054475"/>
          <p14:tracePt t="13411" x="2170113" y="4062413"/>
          <p14:tracePt t="13411" x="2170113" y="4071938"/>
          <p14:tracePt t="13430" x="2152650" y="4089400"/>
          <p14:tracePt t="13446" x="2143125" y="4098925"/>
          <p14:tracePt t="13461" x="2133600" y="4098925"/>
          <p14:tracePt t="13479" x="2133600" y="4116388"/>
          <p14:tracePt t="13495" x="2125663" y="4125913"/>
          <p14:tracePt t="13513" x="2125663" y="4133850"/>
          <p14:tracePt t="13528" x="2125663" y="4143375"/>
          <p14:tracePt t="13544" x="2125663" y="4152900"/>
          <p14:tracePt t="13563" x="2125663" y="4160838"/>
          <p14:tracePt t="13579" x="2133600" y="4170363"/>
          <p14:tracePt t="13595" x="2143125" y="4187825"/>
          <p14:tracePt t="13612" x="2143125" y="4197350"/>
          <p14:tracePt t="13628" x="2160588" y="4214813"/>
          <p14:tracePt t="13645" x="2170113" y="4214813"/>
          <p14:tracePt t="13662" x="2179638" y="4214813"/>
          <p14:tracePt t="13678" x="2197100" y="4214813"/>
          <p14:tracePt t="13695" x="2214563" y="4224338"/>
          <p14:tracePt t="13713" x="2232025" y="4224338"/>
          <p14:tracePt t="13731" x="2251075" y="4232275"/>
          <p14:tracePt t="13744" x="2268538" y="4241800"/>
          <p14:tracePt t="13762" x="2276475" y="4241800"/>
          <p14:tracePt t="13821" x="2286000" y="4241800"/>
          <p14:tracePt t="13869" x="2295525" y="4241800"/>
          <p14:tracePt t="13885" x="2303463" y="4241800"/>
          <p14:tracePt t="13893" x="2322513" y="4241800"/>
          <p14:tracePt t="13893" x="0" y="0"/>
        </p14:tracePtLst>
        <p14:tracePtLst>
          <p14:tracePt t="14872" x="3536950" y="4027488"/>
          <p14:tracePt t="15029" x="3527425" y="4027488"/>
          <p14:tracePt t="15037" x="3517900" y="4027488"/>
          <p14:tracePt t="15045" x="3509963" y="4027488"/>
          <p14:tracePt t="15061" x="3500438" y="4027488"/>
          <p14:tracePt t="15069" x="3482975" y="4027488"/>
          <p14:tracePt t="15078" x="3465513" y="4027488"/>
          <p14:tracePt t="15094" x="3438525" y="4044950"/>
          <p14:tracePt t="15111" x="3394075" y="4071938"/>
          <p14:tracePt t="15128" x="3348038" y="4089400"/>
          <p14:tracePt t="15144" x="3313113" y="4108450"/>
          <p14:tracePt t="15162" x="3295650" y="4108450"/>
          <p14:tracePt t="15178" x="3286125" y="4116388"/>
          <p14:tracePt t="15194" x="3276600" y="4116388"/>
          <p14:tracePt t="15229" x="3268663" y="4116388"/>
          <p14:tracePt t="15294" x="3268663" y="4125913"/>
          <p14:tracePt t="15317" x="3268663" y="4143375"/>
          <p14:tracePt t="15333" x="3268663" y="4152900"/>
          <p14:tracePt t="15333" x="3268663" y="4160838"/>
          <p14:tracePt t="15350" x="3276600" y="4160838"/>
          <p14:tracePt t="15351" x="3276600" y="4170363"/>
          <p14:tracePt t="15361" x="3286125" y="4179888"/>
          <p14:tracePt t="15377" x="3295650" y="4179888"/>
          <p14:tracePt t="15396" x="3303588" y="4187825"/>
          <p14:tracePt t="15410" x="3313113" y="4197350"/>
          <p14:tracePt t="15428" x="3330575" y="4205288"/>
          <p14:tracePt t="15462" x="3340100" y="4205288"/>
          <p14:tracePt t="15463" x="3348038" y="4205288"/>
          <p14:tracePt t="15477" x="3357563" y="4205288"/>
          <p14:tracePt t="15494" x="3367088" y="4205288"/>
          <p14:tracePt t="15512" x="3375025" y="4205288"/>
          <p14:tracePt t="15565" x="3375025" y="4214813"/>
          <p14:tracePt t="15585" x="3384550" y="4214813"/>
          <p14:tracePt t="15597" x="3394075" y="4214813"/>
          <p14:tracePt t="16144" x="0" y="0"/>
        </p14:tracePtLst>
        <p14:tracePtLst>
          <p14:tracePt t="19165" x="1268413" y="5741988"/>
          <p14:tracePt t="19293" x="1258888" y="5732463"/>
          <p14:tracePt t="19301" x="1250950" y="5732463"/>
          <p14:tracePt t="19306" x="1241425" y="5724525"/>
          <p14:tracePt t="19309" x="1241425" y="5715000"/>
          <p14:tracePt t="19327" x="1231900" y="5715000"/>
          <p14:tracePt t="19342" x="1223963" y="5715000"/>
          <p14:tracePt t="19360" x="1223963" y="5705475"/>
          <p14:tracePt t="19376" x="1214438" y="5705475"/>
          <p14:tracePt t="19393" x="1204913" y="5705475"/>
          <p14:tracePt t="19429" x="1196975" y="5705475"/>
          <p14:tracePt t="19443" x="1196975" y="5697538"/>
          <p14:tracePt t="19444" x="1179513" y="5688013"/>
          <p14:tracePt t="19460" x="1152525" y="5688013"/>
          <p14:tracePt t="19460" x="1143000" y="5688013"/>
          <p14:tracePt t="19509" x="1133475" y="5688013"/>
          <p14:tracePt t="19649" x="1125538" y="5688013"/>
          <p14:tracePt t="19692" x="1116013" y="5688013"/>
          <p14:tracePt t="19709" x="1108075" y="5688013"/>
          <p14:tracePt t="19716" x="1098550" y="5688013"/>
          <p14:tracePt t="19726" x="1089025" y="5688013"/>
          <p14:tracePt t="19727" x="1054100" y="5688013"/>
          <p14:tracePt t="19744" x="1044575" y="5688013"/>
          <p14:tracePt t="19760" x="1036638" y="5697538"/>
          <p14:tracePt t="19777" x="1027113" y="5697538"/>
          <p14:tracePt t="19793" x="1000125" y="5705475"/>
          <p14:tracePt t="19809" x="973138" y="5715000"/>
          <p14:tracePt t="19826" x="955675" y="5724525"/>
          <p14:tracePt t="19843" x="938213" y="5732463"/>
          <p14:tracePt t="19859" x="928688" y="5732463"/>
          <p14:tracePt t="19859" x="919163" y="5741988"/>
          <p14:tracePt t="19878" x="901700" y="5751513"/>
          <p14:tracePt t="19894" x="893763" y="5751513"/>
          <p14:tracePt t="19941" x="893763" y="5759450"/>
          <p14:tracePt t="19949" x="884238" y="5759450"/>
          <p14:tracePt t="19989" x="874713" y="5759450"/>
          <p14:tracePt t="20005" x="857250" y="5768975"/>
          <p14:tracePt t="20013" x="857250" y="5776913"/>
          <p14:tracePt t="20020" x="847725" y="5786438"/>
          <p14:tracePt t="20029" x="830263" y="5795963"/>
          <p14:tracePt t="20042" x="830263" y="5813425"/>
          <p14:tracePt t="20061" x="822325" y="5822950"/>
          <p14:tracePt t="20076" x="803275" y="5848350"/>
          <p14:tracePt t="20093" x="795338" y="5867400"/>
          <p14:tracePt t="20111" x="785813" y="5884863"/>
          <p14:tracePt t="20129" x="785813" y="5902325"/>
          <p14:tracePt t="20143" x="776288" y="5919788"/>
          <p14:tracePt t="20161" x="776288" y="5929313"/>
          <p14:tracePt t="20176" x="768350" y="5938838"/>
          <p14:tracePt t="20193" x="768350" y="5956300"/>
          <p14:tracePt t="20210" x="768350" y="5965825"/>
          <p14:tracePt t="20227" x="768350" y="5973763"/>
          <p14:tracePt t="20259" x="768350" y="5983288"/>
          <p14:tracePt t="20324" x="768350" y="5991225"/>
          <p14:tracePt t="20381" x="768350" y="6000750"/>
          <p14:tracePt t="20389" x="776288" y="6000750"/>
          <p14:tracePt t="20393" x="776288" y="6010275"/>
          <p14:tracePt t="20409" x="785813" y="6010275"/>
          <p14:tracePt t="20427" x="795338" y="6010275"/>
          <p14:tracePt t="20443" x="803275" y="6010275"/>
          <p14:tracePt t="20459" x="812800" y="6018213"/>
          <p14:tracePt t="20478" x="822325" y="6027738"/>
          <p14:tracePt t="20493" x="839788" y="6037263"/>
          <p14:tracePt t="20509" x="857250" y="6045200"/>
          <p14:tracePt t="20526" x="866775" y="6054725"/>
          <p14:tracePt t="20543" x="884238" y="6062663"/>
          <p14:tracePt t="20559" x="901700" y="6072188"/>
          <p14:tracePt t="20576" x="919163" y="6081713"/>
          <p14:tracePt t="20593" x="938213" y="6081713"/>
          <p14:tracePt t="20611" x="946150" y="6089650"/>
          <p14:tracePt t="20654" x="955675" y="6089650"/>
          <p14:tracePt t="20654" x="955675" y="6099175"/>
          <p14:tracePt t="20677" x="965200" y="6099175"/>
          <p14:tracePt t="20677" x="973138" y="6099175"/>
          <p14:tracePt t="20693" x="990600" y="6108700"/>
          <p14:tracePt t="20710" x="990600" y="6116638"/>
          <p14:tracePt t="20726" x="1009650" y="6116638"/>
          <p14:tracePt t="20772" x="1017588" y="6116638"/>
          <p14:tracePt t="20789" x="1027113" y="6116638"/>
          <p14:tracePt t="20804" x="1036638" y="6116638"/>
          <p14:tracePt t="20812" x="1044575" y="6108700"/>
          <p14:tracePt t="20820" x="1062038" y="6108700"/>
          <p14:tracePt t="20828" x="1081088" y="6099175"/>
          <p14:tracePt t="20843" x="1116013" y="6089650"/>
          <p14:tracePt t="20860" x="1179513" y="6081713"/>
          <p14:tracePt t="20878" x="1223963" y="6081713"/>
          <p14:tracePt t="20894" x="1250950" y="6072188"/>
          <p14:tracePt t="20910" x="1276350" y="6062663"/>
          <p14:tracePt t="20927" x="1322388" y="6045200"/>
          <p14:tracePt t="20943" x="1339850" y="6037263"/>
          <p14:tracePt t="20959" x="1357313" y="6018213"/>
          <p14:tracePt t="20977" x="1374775" y="6010275"/>
          <p14:tracePt t="20992" x="1384300" y="6000750"/>
          <p14:tracePt t="21010" x="1393825" y="5983288"/>
          <p14:tracePt t="21027" x="1393825" y="5965825"/>
          <p14:tracePt t="21043" x="1401763" y="5946775"/>
          <p14:tracePt t="21043" x="1401763" y="5938838"/>
          <p14:tracePt t="21062" x="1401763" y="5929313"/>
          <p14:tracePt t="21062" x="1401763" y="5919788"/>
          <p14:tracePt t="21118" x="1401763" y="5911850"/>
          <p14:tracePt t="21125" x="1401763" y="5902325"/>
          <p14:tracePt t="21132" x="1401763" y="5875338"/>
          <p14:tracePt t="21140" x="1401763" y="5867400"/>
          <p14:tracePt t="21159" x="1401763" y="5857875"/>
          <p14:tracePt t="21159" x="1401763" y="5840413"/>
          <p14:tracePt t="21176" x="1401763" y="5830888"/>
          <p14:tracePt t="21213" x="1401763" y="5822950"/>
          <p14:tracePt t="21229" x="1393825" y="5822950"/>
          <p14:tracePt t="21243" x="1393825" y="5813425"/>
          <p14:tracePt t="21269" x="1393825" y="5803900"/>
          <p14:tracePt t="21605" x="1393825" y="5795963"/>
          <p14:tracePt t="21751" x="0" y="0"/>
        </p14:tracePtLst>
        <p14:tracePtLst>
          <p14:tracePt t="23001" x="2660650" y="5840413"/>
          <p14:tracePt t="23174" x="2652713" y="5840413"/>
          <p14:tracePt t="23181" x="2633663" y="5840413"/>
          <p14:tracePt t="23189" x="2616200" y="5840413"/>
          <p14:tracePt t="23193" x="2598738" y="5840413"/>
          <p14:tracePt t="23209" x="2589213" y="5840413"/>
          <p14:tracePt t="23226" x="2581275" y="5840413"/>
          <p14:tracePt t="23244" x="2571750" y="5840413"/>
          <p14:tracePt t="23318" x="2571750" y="5848350"/>
          <p14:tracePt t="23334" x="2562225" y="5848350"/>
          <p14:tracePt t="23386" x="2562225" y="5857875"/>
          <p14:tracePt t="23407" x="2554288" y="5857875"/>
          <p14:tracePt t="23428" x="2544763" y="5867400"/>
          <p14:tracePt t="23431" x="2536825" y="5867400"/>
          <p14:tracePt t="23442" x="2527300" y="5884863"/>
          <p14:tracePt t="23460" x="2527300" y="5894388"/>
          <p14:tracePt t="23495" x="2527300" y="5902325"/>
          <p14:tracePt t="23495" x="2517775" y="5911850"/>
          <p14:tracePt t="23510" x="2517775" y="5919788"/>
          <p14:tracePt t="23529" x="2509838" y="5938838"/>
          <p14:tracePt t="23543" x="2509838" y="5956300"/>
          <p14:tracePt t="23560" x="2509838" y="5973763"/>
          <p14:tracePt t="23577" x="2509838" y="5983288"/>
          <p14:tracePt t="23622" x="2509838" y="5991225"/>
          <p14:tracePt t="23670" x="2509838" y="6000750"/>
          <p14:tracePt t="23678" x="2509838" y="6010275"/>
          <p14:tracePt t="23693" x="2509838" y="6018213"/>
          <p14:tracePt t="23695" x="2509838" y="6027738"/>
          <p14:tracePt t="23709" x="2527300" y="6045200"/>
          <p14:tracePt t="23727" x="2527300" y="6062663"/>
          <p14:tracePt t="23743" x="2536825" y="6072188"/>
          <p14:tracePt t="23760" x="2544763" y="6089650"/>
          <p14:tracePt t="23777" x="2554288" y="6108700"/>
          <p14:tracePt t="23793" x="2571750" y="6126163"/>
          <p14:tracePt t="23810" x="2589213" y="6153150"/>
          <p14:tracePt t="23827" x="2616200" y="6170613"/>
          <p14:tracePt t="23843" x="2633663" y="6188075"/>
          <p14:tracePt t="23859" x="2643188" y="6197600"/>
          <p14:tracePt t="23933" x="2652713" y="6197600"/>
          <p14:tracePt t="23950" x="2660650" y="6197600"/>
          <p14:tracePt t="23957" x="2670175" y="6197600"/>
          <p14:tracePt t="23966" x="2679700" y="6197600"/>
          <p14:tracePt t="23975" x="2697163" y="6205538"/>
          <p14:tracePt t="23994" x="2705100" y="6205538"/>
          <p14:tracePt t="24011" x="2714625" y="6205538"/>
          <p14:tracePt t="24027" x="2732088" y="6205538"/>
          <p14:tracePt t="24043" x="2741613" y="6205538"/>
          <p14:tracePt t="24061" x="2751138" y="6205538"/>
          <p14:tracePt t="24076" x="2768600" y="6205538"/>
          <p14:tracePt t="24076" x="2776538" y="6205538"/>
          <p14:tracePt t="24094" x="2786063" y="6205538"/>
          <p14:tracePt t="24111" x="2803525" y="6205538"/>
          <p14:tracePt t="24127" x="2822575" y="6197600"/>
          <p14:tracePt t="24142" x="2840038" y="6188075"/>
          <p14:tracePt t="24161" x="2847975" y="6188075"/>
          <p14:tracePt t="24176" x="2867025" y="6180138"/>
          <p14:tracePt t="24214" x="2874963" y="6170613"/>
          <p14:tracePt t="24221" x="2874963" y="6161088"/>
          <p14:tracePt t="24228" x="2884488" y="6161088"/>
          <p14:tracePt t="24242" x="2884488" y="6153150"/>
          <p14:tracePt t="24310" x="2884488" y="6143625"/>
          <p14:tracePt t="24318" x="2894013" y="6143625"/>
          <p14:tracePt t="24325" x="2894013" y="6126163"/>
          <p14:tracePt t="24366" x="2901950" y="6126163"/>
          <p14:tracePt t="24430" x="2901950" y="6116638"/>
          <p14:tracePt t="24437" x="2901950" y="6108700"/>
          <p14:tracePt t="24446" x="2901950" y="6099175"/>
          <p14:tracePt t="24459" x="2901950" y="6089650"/>
          <p14:tracePt t="24460" x="2911475" y="6072188"/>
          <p14:tracePt t="24477" x="2919413" y="6037263"/>
          <p14:tracePt t="24477" x="2919413" y="6027738"/>
          <p14:tracePt t="24496" x="2919413" y="5991225"/>
          <p14:tracePt t="24510" x="2919413" y="5983288"/>
          <p14:tracePt t="24510" x="2919413" y="5973763"/>
          <p14:tracePt t="24527" x="2919413" y="5956300"/>
          <p14:tracePt t="24544" x="2919413" y="5938838"/>
          <p14:tracePt t="24559" x="2919413" y="5919788"/>
          <p14:tracePt t="24576" x="2919413" y="5911850"/>
          <p14:tracePt t="24614" x="2911475" y="5902325"/>
          <p14:tracePt t="24630" x="2911475" y="5884863"/>
          <p14:tracePt t="24662" x="2911475" y="5875338"/>
          <p14:tracePt t="24693" x="2911475" y="5857875"/>
          <p14:tracePt t="24701" x="2901950" y="5857875"/>
          <p14:tracePt t="24710" x="2901950" y="5848350"/>
          <p14:tracePt t="24758" x="2901950" y="5840413"/>
          <p14:tracePt t="24782" x="2894013" y="5840413"/>
          <p14:tracePt t="24806" x="2894013" y="5822950"/>
          <p14:tracePt t="25104" x="0" y="0"/>
        </p14:tracePtLst>
        <p14:tracePtLst>
          <p14:tracePt t="30857" x="5751513" y="5732463"/>
          <p14:tracePt t="30902" x="5751513" y="5724525"/>
          <p14:tracePt t="30929" x="5741988" y="5724525"/>
          <p14:tracePt t="30941" x="5732463" y="5724525"/>
          <p14:tracePt t="30965" x="5724525" y="5715000"/>
          <p14:tracePt t="30974" x="5715000" y="5715000"/>
          <p14:tracePt t="30990" x="5697538" y="5715000"/>
          <p14:tracePt t="30997" x="5670550" y="5705475"/>
          <p14:tracePt t="31007" x="5634038" y="5688013"/>
          <p14:tracePt t="31026" x="5608638" y="5680075"/>
          <p14:tracePt t="31041" x="5589588" y="5680075"/>
          <p14:tracePt t="31058" x="5581650" y="5680075"/>
          <p14:tracePt t="31076" x="5527675" y="5670550"/>
          <p14:tracePt t="31090" x="5491163" y="5670550"/>
          <p14:tracePt t="31108" x="5465763" y="5670550"/>
          <p14:tracePt t="31142" x="5456238" y="5670550"/>
          <p14:tracePt t="31143" x="5438775" y="5670550"/>
          <p14:tracePt t="31159" x="5419725" y="5670550"/>
          <p14:tracePt t="31175" x="5375275" y="5670550"/>
          <p14:tracePt t="31191" x="5330825" y="5670550"/>
          <p14:tracePt t="31208" x="5303838" y="5670550"/>
          <p14:tracePt t="31224" x="5268913" y="5670550"/>
          <p14:tracePt t="31240" x="5259388" y="5670550"/>
          <p14:tracePt t="31257" x="5251450" y="5670550"/>
          <p14:tracePt t="31275" x="5241925" y="5670550"/>
          <p14:tracePt t="31292" x="5224463" y="5680075"/>
          <p14:tracePt t="31308" x="5205413" y="5688013"/>
          <p14:tracePt t="31325" x="5187950" y="5697538"/>
          <p14:tracePt t="31341" x="5170488" y="5705475"/>
          <p14:tracePt t="31357" x="5143500" y="5724525"/>
          <p14:tracePt t="31375" x="5099050" y="5751513"/>
          <p14:tracePt t="31392" x="5062538" y="5776913"/>
          <p14:tracePt t="31407" x="5000625" y="5813425"/>
          <p14:tracePt t="31423" x="4965700" y="5840413"/>
          <p14:tracePt t="31442" x="4946650" y="5848350"/>
          <p14:tracePt t="31457" x="4938713" y="5867400"/>
          <p14:tracePt t="31474" x="4929188" y="5867400"/>
          <p14:tracePt t="31509" x="4929188" y="5875338"/>
          <p14:tracePt t="31526" x="4929188" y="5884863"/>
          <p14:tracePt t="31527" x="4919663" y="5884863"/>
          <p14:tracePt t="31541" x="4919663" y="5894388"/>
          <p14:tracePt t="31634" x="4919663" y="5902325"/>
          <p14:tracePt t="31757" x="4929188" y="5911850"/>
          <p14:tracePt t="31765" x="4956175" y="5919788"/>
          <p14:tracePt t="31774" x="5000625" y="5946775"/>
          <p14:tracePt t="31780" x="5099050" y="5973763"/>
          <p14:tracePt t="31791" x="5214938" y="6010275"/>
          <p14:tracePt t="31808" x="5268913" y="6018213"/>
          <p14:tracePt t="31824" x="5322888" y="6045200"/>
          <p14:tracePt t="31840" x="5384800" y="6054725"/>
          <p14:tracePt t="31858" x="5438775" y="6062663"/>
          <p14:tracePt t="31874" x="5554663" y="6072188"/>
          <p14:tracePt t="31891" x="5680075" y="6072188"/>
          <p14:tracePt t="31908" x="5786438" y="6072188"/>
          <p14:tracePt t="31924" x="5884863" y="6072188"/>
          <p14:tracePt t="31940" x="5956300" y="6081713"/>
          <p14:tracePt t="31957" x="5973763" y="6081713"/>
          <p14:tracePt t="31974" x="5983288" y="6081713"/>
          <p14:tracePt t="31990" x="6027738" y="6081713"/>
          <p14:tracePt t="32008" x="6081713" y="6081713"/>
          <p14:tracePt t="32025" x="6126163" y="6081713"/>
          <p14:tracePt t="32041" x="6188075" y="6089650"/>
          <p14:tracePt t="32057" x="6276975" y="6099175"/>
          <p14:tracePt t="32075" x="6357938" y="6099175"/>
          <p14:tracePt t="32091" x="6500813" y="6099175"/>
          <p14:tracePt t="32107" x="6643688" y="6099175"/>
          <p14:tracePt t="32124" x="6804025" y="6108700"/>
          <p14:tracePt t="32124" x="6848475" y="6108700"/>
          <p14:tracePt t="32143" x="6875463" y="6108700"/>
          <p14:tracePt t="32157" x="6894513" y="6108700"/>
          <p14:tracePt t="32358" x="6884988" y="6108700"/>
          <p14:tracePt t="32363" x="0" y="0"/>
        </p14:tracePtLst>
        <p14:tracePtLst>
          <p14:tracePt t="35513" x="9474200" y="5562600"/>
          <p14:tracePt t="35542" x="9483725" y="5562600"/>
          <p14:tracePt t="35542" x="9491663" y="5562600"/>
          <p14:tracePt t="35581" x="9501188" y="5562600"/>
          <p14:tracePt t="35606" x="9510713" y="5562600"/>
          <p14:tracePt t="35629" x="9528175" y="5562600"/>
          <p14:tracePt t="35646" x="9537700" y="5562600"/>
          <p14:tracePt t="35648" x="9555163" y="5562600"/>
          <p14:tracePt t="35657" x="9572625" y="5562600"/>
          <p14:tracePt t="35701" x="9572625" y="5572125"/>
          <p14:tracePt t="35720" x="9582150" y="5581650"/>
          <p14:tracePt t="35757" x="9590088" y="5581650"/>
          <p14:tracePt t="35773" x="9590088" y="5589588"/>
          <p14:tracePt t="35782" x="9609138" y="5589588"/>
          <p14:tracePt t="35789" x="9617075" y="5589588"/>
          <p14:tracePt t="35795" x="9626600" y="5589588"/>
          <p14:tracePt t="35807" x="9644063" y="5599113"/>
          <p14:tracePt t="35823" x="9653588" y="5599113"/>
          <p14:tracePt t="35841" x="9661525" y="5599113"/>
          <p14:tracePt t="35856" x="9688513" y="5608638"/>
          <p14:tracePt t="35873" x="9742488" y="5626100"/>
          <p14:tracePt t="35891" x="9804400" y="5653088"/>
          <p14:tracePt t="35906" x="9858375" y="5653088"/>
          <p14:tracePt t="35923" x="9875838" y="5661025"/>
          <p14:tracePt t="35941" x="9885363" y="5670550"/>
          <p14:tracePt t="35956" x="9902825" y="5670550"/>
          <p14:tracePt t="35956" x="9920288" y="5670550"/>
          <p14:tracePt t="35975" x="9966325" y="5680075"/>
          <p14:tracePt t="35991" x="10010775" y="5680075"/>
          <p14:tracePt t="36007" x="10018713" y="5680075"/>
          <p14:tracePt t="36086" x="10028238" y="5680075"/>
          <p14:tracePt t="36093" x="10055225" y="5680075"/>
          <p14:tracePt t="36101" x="10082213" y="5680075"/>
          <p14:tracePt t="36107" x="10144125" y="5688013"/>
          <p14:tracePt t="36122" x="10188575" y="5688013"/>
          <p14:tracePt t="36140" x="10242550" y="5688013"/>
          <p14:tracePt t="36140" x="10260013" y="5697538"/>
          <p14:tracePt t="36158" x="10277475" y="5697538"/>
          <p14:tracePt t="36173" x="10323513" y="5697538"/>
          <p14:tracePt t="36191" x="10340975" y="5697538"/>
          <p14:tracePt t="36207" x="10394950" y="5697538"/>
          <p14:tracePt t="36223" x="10466388" y="5697538"/>
          <p14:tracePt t="36240" x="10545763" y="5697538"/>
          <p14:tracePt t="36257" x="10644188" y="5697538"/>
          <p14:tracePt t="36273" x="10715625" y="5705475"/>
          <p14:tracePt t="36290" x="10796588" y="5724525"/>
          <p14:tracePt t="36307" x="10831513" y="5724525"/>
          <p14:tracePt t="36324" x="10841038" y="5724525"/>
          <p14:tracePt t="36358" x="10848975" y="5724525"/>
          <p14:tracePt t="36360" x="10858500" y="5724525"/>
          <p14:tracePt t="36360" x="10868025" y="5724525"/>
          <p14:tracePt t="36374" x="10912475" y="5724525"/>
          <p14:tracePt t="36390" x="10956925" y="5724525"/>
          <p14:tracePt t="36407" x="10991850" y="5724525"/>
          <p14:tracePt t="36423" x="11018838" y="5715000"/>
          <p14:tracePt t="36439" x="11037888" y="5705475"/>
          <p14:tracePt t="36456" x="11055350" y="5705475"/>
          <p14:tracePt t="36473" x="11072813" y="5697538"/>
          <p14:tracePt t="36490" x="11109325" y="5688013"/>
          <p14:tracePt t="36506" x="11117263" y="5688013"/>
          <p14:tracePt t="36523" x="11153775" y="5670550"/>
          <p14:tracePt t="36742" x="11153775" y="5661025"/>
          <p14:tracePt t="36762" x="11153775" y="5653088"/>
          <p14:tracePt t="36821" x="11153775" y="5643563"/>
          <p14:tracePt t="36838" x="11153775" y="5634038"/>
          <p14:tracePt t="36862" x="11144250" y="5626100"/>
          <p14:tracePt t="36886" x="11134725" y="5616575"/>
          <p14:tracePt t="36901" x="11126788" y="5608638"/>
          <p14:tracePt t="36904" x="11117263" y="5589588"/>
          <p14:tracePt t="36922" x="11099800" y="5562600"/>
          <p14:tracePt t="36940" x="11072813" y="5537200"/>
          <p14:tracePt t="36957" x="11063288" y="5518150"/>
          <p14:tracePt t="36972" x="11063288" y="5500688"/>
          <p14:tracePt t="36991" x="11055350" y="5491163"/>
          <p14:tracePt t="37101" x="11045825" y="5491163"/>
          <p14:tracePt t="37110" x="11045825" y="5483225"/>
          <p14:tracePt t="37117" x="11037888" y="5473700"/>
          <p14:tracePt t="37123" x="11018838" y="5473700"/>
          <p14:tracePt t="37140" x="11010900" y="5465763"/>
          <p14:tracePt t="37159" x="11010900" y="5456238"/>
          <p14:tracePt t="37213" x="11001375" y="5456238"/>
          <p14:tracePt t="37733" x="10974388" y="5446713"/>
          <p14:tracePt t="37742" x="10956925" y="5446713"/>
          <p14:tracePt t="37742" x="10929938" y="5446713"/>
          <p14:tracePt t="37757" x="10912475" y="5446713"/>
          <p14:tracePt t="37772" x="10902950" y="5446713"/>
          <p14:tracePt t="37773" x="10868025" y="5446713"/>
          <p14:tracePt t="37790" x="10841038" y="5446713"/>
          <p14:tracePt t="37807" x="10814050" y="5446713"/>
          <p14:tracePt t="37824" x="10777538" y="5446713"/>
          <p14:tracePt t="37838" x="10760075" y="5446713"/>
          <p14:tracePt t="37941" x="10752138" y="5446713"/>
          <p14:tracePt t="37982" x="10742613" y="5446713"/>
          <p14:tracePt t="38100" x="10733088" y="5446713"/>
          <p14:tracePt t="38109" x="10715625" y="5446713"/>
          <p14:tracePt t="38112" x="10688638" y="5446713"/>
          <p14:tracePt t="38122" x="10644188" y="5438775"/>
          <p14:tracePt t="38138" x="10634663" y="5438775"/>
          <p14:tracePt t="38155" x="10626725" y="5438775"/>
          <p14:tracePt t="38172" x="10609263" y="5438775"/>
          <p14:tracePt t="38172" x="10599738" y="5438775"/>
          <p14:tracePt t="38190" x="10590213" y="5438775"/>
          <p14:tracePt t="38205" x="10528300" y="5438775"/>
          <p14:tracePt t="38223" x="10474325" y="5438775"/>
          <p14:tracePt t="38239" x="10429875" y="5438775"/>
          <p14:tracePt t="38254" x="10412413" y="5438775"/>
          <p14:tracePt t="38272" x="10402888" y="5429250"/>
          <p14:tracePt t="38289" x="10394950" y="5429250"/>
          <p14:tracePt t="38307" x="10367963" y="5429250"/>
          <p14:tracePt t="38321" x="10313988" y="5429250"/>
          <p14:tracePt t="38339" x="10269538" y="5419725"/>
          <p14:tracePt t="38357" x="10225088" y="5419725"/>
          <p14:tracePt t="38372" x="10188575" y="5402263"/>
          <p14:tracePt t="38372" x="10180638" y="5402263"/>
          <p14:tracePt t="38391" x="10144125" y="5402263"/>
          <p14:tracePt t="38406" x="10090150" y="5402263"/>
          <p14:tracePt t="38422" x="10063163" y="5402263"/>
          <p14:tracePt t="38439" x="10028238" y="5402263"/>
          <p14:tracePt t="38456" x="9983788" y="5402263"/>
          <p14:tracePt t="38472" x="9939338" y="5402263"/>
          <p14:tracePt t="38490" x="9912350" y="5402263"/>
          <p14:tracePt t="38506" x="9875838" y="5394325"/>
          <p14:tracePt t="38522" x="9831388" y="5394325"/>
          <p14:tracePt t="38539" x="9786938" y="5394325"/>
          <p14:tracePt t="38539" x="9769475" y="5394325"/>
          <p14:tracePt t="38558" x="9752013" y="5394325"/>
          <p14:tracePt t="38558" x="9742488" y="5394325"/>
          <p14:tracePt t="38575" x="9732963" y="5394325"/>
          <p14:tracePt t="38589" x="9715500" y="5394325"/>
          <p14:tracePt t="38589" x="9705975" y="5394325"/>
          <p14:tracePt t="38607" x="9680575" y="5394325"/>
          <p14:tracePt t="38623" x="9653588" y="5394325"/>
          <p14:tracePt t="38638" x="9634538" y="5394325"/>
          <p14:tracePt t="38657" x="9626600" y="5394325"/>
          <p14:tracePt t="38672" x="9617075" y="5402263"/>
          <p14:tracePt t="38689" x="9609138" y="5402263"/>
          <p14:tracePt t="38706" x="9582150" y="5411788"/>
          <p14:tracePt t="38723" x="9563100" y="5419725"/>
          <p14:tracePt t="38738" x="9537700" y="5438775"/>
          <p14:tracePt t="38755" x="9528175" y="5438775"/>
          <p14:tracePt t="38772" x="9518650" y="5446713"/>
          <p14:tracePt t="38807" x="9510713" y="5456238"/>
          <p14:tracePt t="38807" x="9491663" y="5465763"/>
          <p14:tracePt t="38823" x="9491663" y="5473700"/>
          <p14:tracePt t="38839" x="9483725" y="5473700"/>
          <p14:tracePt t="38855" x="9474200" y="5483225"/>
          <p14:tracePt t="38872" x="9456738" y="5500688"/>
          <p14:tracePt t="38890" x="9439275" y="5500688"/>
          <p14:tracePt t="38905" x="9429750" y="5510213"/>
          <p14:tracePt t="38922" x="9420225" y="5510213"/>
          <p14:tracePt t="38940" x="9420225" y="5518150"/>
          <p14:tracePt t="39116" x="9420225" y="5527675"/>
          <p14:tracePt t="39141" x="9420225" y="5537200"/>
          <p14:tracePt t="39341" x="0" y="0"/>
        </p14:tracePtLst>
        <p14:tracePtLst>
          <p14:tracePt t="50966" x="9991725" y="5554663"/>
          <p14:tracePt t="51262" x="10001250" y="5554663"/>
          <p14:tracePt t="51277" x="10010775" y="5554663"/>
          <p14:tracePt t="51293" x="10018713" y="5554663"/>
          <p14:tracePt t="51302" x="10028238" y="5554663"/>
          <p14:tracePt t="51303" x="10045700" y="5554663"/>
          <p14:tracePt t="51320" x="10082213" y="5554663"/>
          <p14:tracePt t="51335" x="10153650" y="5554663"/>
          <p14:tracePt t="51381" x="10180638" y="5554663"/>
          <p14:tracePt t="51385" x="10206038" y="5554663"/>
          <p14:tracePt t="51392" x="10225088" y="5554663"/>
          <p14:tracePt t="51402" x="10233025" y="5554663"/>
          <p14:tracePt t="51419" x="10242550" y="5554663"/>
          <p14:tracePt t="51436" x="10252075" y="5554663"/>
          <p14:tracePt t="51452" x="10277475" y="5554663"/>
          <p14:tracePt t="51452" x="10287000" y="5554663"/>
          <p14:tracePt t="51471" x="10304463" y="5554663"/>
          <p14:tracePt t="51471" x="10313988" y="5554663"/>
          <p14:tracePt t="51848" x="0" y="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5418559" y="1501493"/>
            <a:ext cx="7056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altLang="ja-JP" sz="2400" b="1" dirty="0">
                <a:solidFill>
                  <a:srgbClr val="005A9C"/>
                </a:solidFill>
              </a:rPr>
              <a:t>Оценка результатов проектирования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926728" y="2488436"/>
            <a:ext cx="60404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>
              <a:buFont typeface="Arial" pitchFamily="34" charset="0"/>
              <a:buChar char="•"/>
            </a:pPr>
            <a:r>
              <a:rPr lang="ru-RU" sz="2400" dirty="0">
                <a:solidFill>
                  <a:srgbClr val="005A9C"/>
                </a:solidFill>
                <a:latin typeface="+mn-lt"/>
              </a:rPr>
              <a:t> </a:t>
            </a:r>
            <a:r>
              <a:rPr lang="ru-RU" sz="2400" dirty="0">
                <a:solidFill>
                  <a:srgbClr val="005A9C"/>
                </a:solidFill>
              </a:rPr>
              <a:t> масса оптимальной конструкции 643 кг, а традиционной 2121 кг – </a:t>
            </a:r>
            <a:r>
              <a:rPr lang="ru-RU" sz="2400" b="1" dirty="0">
                <a:solidFill>
                  <a:srgbClr val="FF0000"/>
                </a:solidFill>
              </a:rPr>
              <a:t>в </a:t>
            </a:r>
            <a:r>
              <a:rPr lang="en-US" sz="2400" b="1" dirty="0">
                <a:solidFill>
                  <a:srgbClr val="FF0000"/>
                </a:solidFill>
              </a:rPr>
              <a:t>~3 </a:t>
            </a:r>
            <a:r>
              <a:rPr lang="ru-RU" sz="2400" b="1" dirty="0">
                <a:solidFill>
                  <a:srgbClr val="FF0000"/>
                </a:solidFill>
              </a:rPr>
              <a:t>раза</a:t>
            </a:r>
            <a:endParaRPr lang="en-US" sz="2400" b="1" dirty="0">
              <a:solidFill>
                <a:srgbClr val="FF0000"/>
              </a:solidFill>
            </a:endParaRPr>
          </a:p>
          <a:p>
            <a:pPr marL="0" lvl="4">
              <a:buFont typeface="Arial" pitchFamily="34" charset="0"/>
              <a:buChar char="•"/>
            </a:pPr>
            <a:r>
              <a:rPr lang="ru-RU" sz="2400" dirty="0">
                <a:solidFill>
                  <a:srgbClr val="005A9C"/>
                </a:solidFill>
                <a:latin typeface="+mn-lt"/>
              </a:rPr>
              <a:t> напряжения в конструкции 183 МПа обеспечивают требуемый к-т запаса по текучести 235 Мпа/183 МПа = </a:t>
            </a:r>
            <a:r>
              <a:rPr lang="ru-RU" sz="2400" dirty="0">
                <a:solidFill>
                  <a:srgbClr val="015F9A"/>
                </a:solidFill>
                <a:latin typeface="+mn-lt"/>
              </a:rPr>
              <a:t>1.28 </a:t>
            </a:r>
            <a:r>
              <a:rPr lang="en-US" sz="2400" b="1" dirty="0">
                <a:solidFill>
                  <a:srgbClr val="DF2D1F"/>
                </a:solidFill>
                <a:latin typeface="+mn-lt"/>
              </a:rPr>
              <a:t>&gt;</a:t>
            </a:r>
            <a:r>
              <a:rPr lang="en-US" sz="2400" dirty="0">
                <a:solidFill>
                  <a:srgbClr val="015F9A"/>
                </a:solidFill>
                <a:latin typeface="+mn-lt"/>
              </a:rPr>
              <a:t> 1.25</a:t>
            </a:r>
            <a:endParaRPr lang="ru-RU" sz="2400" dirty="0">
              <a:solidFill>
                <a:srgbClr val="015F9A"/>
              </a:solidFill>
              <a:latin typeface="+mn-lt"/>
            </a:endParaRPr>
          </a:p>
          <a:p>
            <a:pPr marL="0" lvl="4">
              <a:buFont typeface="Arial" pitchFamily="34" charset="0"/>
              <a:buChar char="•"/>
            </a:pPr>
            <a:r>
              <a:rPr lang="ru-RU" sz="2400" dirty="0">
                <a:solidFill>
                  <a:srgbClr val="005A9C"/>
                </a:solidFill>
                <a:latin typeface="+mn-lt"/>
              </a:rPr>
              <a:t> запас общей устойчивости 1.87 </a:t>
            </a:r>
            <a:r>
              <a:rPr lang="en-US" sz="2400" b="1" dirty="0">
                <a:solidFill>
                  <a:srgbClr val="DF2D1F"/>
                </a:solidFill>
                <a:latin typeface="+mn-lt"/>
              </a:rPr>
              <a:t>&gt;</a:t>
            </a:r>
            <a:r>
              <a:rPr lang="en-US" sz="2400" dirty="0">
                <a:solidFill>
                  <a:srgbClr val="005A9C"/>
                </a:solidFill>
                <a:latin typeface="+mn-lt"/>
              </a:rPr>
              <a:t> 1.3 – </a:t>
            </a:r>
            <a:r>
              <a:rPr lang="ru-RU" sz="2400" dirty="0">
                <a:solidFill>
                  <a:srgbClr val="005A9C"/>
                </a:solidFill>
                <a:latin typeface="+mn-lt"/>
              </a:rPr>
              <a:t>рекомендуемый </a:t>
            </a:r>
            <a:r>
              <a:rPr lang="ru-RU" sz="2400" dirty="0">
                <a:solidFill>
                  <a:srgbClr val="015F9A"/>
                </a:solidFill>
                <a:latin typeface="+mn-lt"/>
              </a:rPr>
              <a:t>СП 16.13330.2017</a:t>
            </a:r>
            <a:endParaRPr lang="en-US" sz="2400" dirty="0">
              <a:solidFill>
                <a:srgbClr val="015F9A"/>
              </a:solidFill>
              <a:latin typeface="+mn-lt"/>
            </a:endParaRPr>
          </a:p>
          <a:p>
            <a:pPr marL="0" lvl="4">
              <a:buFont typeface="Arial" pitchFamily="34" charset="0"/>
              <a:buChar char="•"/>
            </a:pPr>
            <a:r>
              <a:rPr lang="ru-RU" sz="2400" dirty="0">
                <a:solidFill>
                  <a:srgbClr val="005A9C"/>
                </a:solidFill>
                <a:latin typeface="+mn-lt"/>
              </a:rPr>
              <a:t> прогиб 18.7мм/10000мм</a:t>
            </a:r>
            <a:r>
              <a:rPr lang="en-US" sz="2400" dirty="0">
                <a:solidFill>
                  <a:srgbClr val="005A9C"/>
                </a:solidFill>
                <a:latin typeface="+mn-lt"/>
              </a:rPr>
              <a:t> </a:t>
            </a:r>
            <a:r>
              <a:rPr lang="ru-RU" sz="2400" dirty="0">
                <a:solidFill>
                  <a:srgbClr val="005A9C"/>
                </a:solidFill>
                <a:latin typeface="+mn-lt"/>
              </a:rPr>
              <a:t>=</a:t>
            </a:r>
            <a:r>
              <a:rPr lang="en-US" sz="2400" dirty="0">
                <a:solidFill>
                  <a:srgbClr val="005A9C"/>
                </a:solidFill>
                <a:latin typeface="+mn-lt"/>
              </a:rPr>
              <a:t> </a:t>
            </a:r>
            <a:r>
              <a:rPr lang="ru-RU" sz="2400" dirty="0">
                <a:solidFill>
                  <a:srgbClr val="005A9C"/>
                </a:solidFill>
                <a:latin typeface="+mn-lt"/>
              </a:rPr>
              <a:t>1/535</a:t>
            </a:r>
            <a:r>
              <a:rPr lang="en-US" sz="2400" dirty="0">
                <a:solidFill>
                  <a:srgbClr val="005A9C"/>
                </a:solidFill>
                <a:latin typeface="+mn-lt"/>
              </a:rPr>
              <a:t> </a:t>
            </a:r>
            <a:r>
              <a:rPr lang="en-US" sz="2400" b="1" dirty="0">
                <a:solidFill>
                  <a:srgbClr val="DF2D1F"/>
                </a:solidFill>
                <a:latin typeface="+mn-lt"/>
              </a:rPr>
              <a:t>&lt;</a:t>
            </a:r>
            <a:r>
              <a:rPr lang="en-US" sz="2400" b="1" dirty="0">
                <a:solidFill>
                  <a:srgbClr val="005A9C"/>
                </a:solidFill>
                <a:latin typeface="+mn-lt"/>
              </a:rPr>
              <a:t> </a:t>
            </a:r>
            <a:r>
              <a:rPr lang="en-US" sz="2400" dirty="0">
                <a:solidFill>
                  <a:srgbClr val="005A9C"/>
                </a:solidFill>
                <a:latin typeface="+mn-lt"/>
              </a:rPr>
              <a:t>1/200  </a:t>
            </a:r>
            <a:r>
              <a:rPr lang="en-US" sz="2400" dirty="0">
                <a:solidFill>
                  <a:srgbClr val="005A9C"/>
                </a:solidFill>
              </a:rPr>
              <a:t>– </a:t>
            </a:r>
            <a:r>
              <a:rPr lang="ru-RU" sz="2400" dirty="0">
                <a:solidFill>
                  <a:srgbClr val="005A9C"/>
                </a:solidFill>
              </a:rPr>
              <a:t>рекомендуемый </a:t>
            </a:r>
            <a:r>
              <a:rPr lang="ru-RU" sz="2400" dirty="0">
                <a:solidFill>
                  <a:srgbClr val="015F9A"/>
                </a:solidFill>
              </a:rPr>
              <a:t>СП 16.13330.2017</a:t>
            </a:r>
            <a:endParaRPr lang="ru-RU" sz="2400" dirty="0">
              <a:solidFill>
                <a:srgbClr val="005A9C"/>
              </a:solidFill>
              <a:latin typeface="+mn-lt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" t="19472" r="1922" b="30128"/>
          <a:stretch/>
        </p:blipFill>
        <p:spPr>
          <a:xfrm>
            <a:off x="0" y="1234750"/>
            <a:ext cx="5710101" cy="19307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59180"/>
            <a:ext cx="5636949" cy="21318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553" y="4196596"/>
            <a:ext cx="2306395" cy="5872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71"/>
          <a:stretch/>
        </p:blipFill>
        <p:spPr>
          <a:xfrm>
            <a:off x="0" y="4807980"/>
            <a:ext cx="2246882" cy="20458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861" y="5928156"/>
            <a:ext cx="3785087" cy="9572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882" y="5039692"/>
            <a:ext cx="1776297" cy="70488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65082" y="1979790"/>
            <a:ext cx="2445019" cy="626094"/>
          </a:xfrm>
          <a:prstGeom prst="rect">
            <a:avLst/>
          </a:prstGeom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2891072" y="260648"/>
            <a:ext cx="82080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r" eaLnBrk="1" hangingPunct="1">
              <a:spcBef>
                <a:spcPct val="0"/>
              </a:spcBef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sz="40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Модельная задача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862308"/>
      </p:ext>
    </p:extLst>
  </p:cSld>
  <p:clrMapOvr>
    <a:masterClrMapping/>
  </p:clrMapOvr>
  <p:transition advTm="641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9053" x="3652838" y="2982913"/>
          <p14:tracePt t="9091" x="3652838" y="2973388"/>
          <p14:tracePt t="9147" x="3652838" y="2965450"/>
          <p14:tracePt t="9163" x="3643313" y="2965450"/>
          <p14:tracePt t="9169" x="3643313" y="2955925"/>
          <p14:tracePt t="9188" x="3633788" y="2955925"/>
          <p14:tracePt t="9189" x="3633788" y="2946400"/>
          <p14:tracePt t="9205" x="3625850" y="2946400"/>
          <p14:tracePt t="9235" x="3616325" y="2946400"/>
          <p14:tracePt t="9236" x="3598863" y="2938463"/>
          <p14:tracePt t="9253" x="3589338" y="2938463"/>
          <p14:tracePt t="9269" x="3581400" y="2928938"/>
          <p14:tracePt t="9284" x="3571875" y="2928938"/>
          <p14:tracePt t="9302" x="3562350" y="2928938"/>
          <p14:tracePt t="9319" x="3544888" y="2928938"/>
          <p14:tracePt t="9335" x="3536950" y="2928938"/>
          <p14:tracePt t="9427" x="3527425" y="2928938"/>
          <p14:tracePt t="9452" x="3517900" y="2928938"/>
          <p14:tracePt t="9475" x="3517900" y="2938463"/>
          <p14:tracePt t="9475" x="3509963" y="2938463"/>
          <p14:tracePt t="9499" x="3509963" y="2946400"/>
          <p14:tracePt t="9587" x="3509963" y="2955925"/>
          <p14:tracePt t="9635" x="3517900" y="2955925"/>
          <p14:tracePt t="9643" x="3517900" y="2965450"/>
          <p14:tracePt t="9652" x="3527425" y="2965450"/>
          <p14:tracePt t="9676" x="3536950" y="2965450"/>
          <p14:tracePt t="9699" x="3544888" y="2965450"/>
          <p14:tracePt t="9723" x="3544888" y="2973388"/>
          <p14:tracePt t="9731" x="3562350" y="2973388"/>
          <p14:tracePt t="9747" x="3571875" y="2973388"/>
          <p14:tracePt t="9779" x="3571875" y="2982913"/>
          <p14:tracePt t="9803" x="3581400" y="2982913"/>
          <p14:tracePt t="9804" x="3589338" y="2982913"/>
          <p14:tracePt t="9843" x="3598863" y="2982913"/>
          <p14:tracePt t="9852" x="3598863" y="2990850"/>
          <p14:tracePt t="9891" x="3608388" y="3000375"/>
          <p14:tracePt t="9907" x="3616325" y="3000375"/>
          <p14:tracePt t="9915" x="3625850" y="3000375"/>
          <p14:tracePt t="9919" x="3625850" y="3009900"/>
          <p14:tracePt t="9987" x="3633788" y="3009900"/>
          <p14:tracePt t="10059" x="3643313" y="3009900"/>
          <p14:tracePt t="10283" x="0" y="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40905" y="2996951"/>
            <a:ext cx="5568295" cy="3878905"/>
          </a:xfrm>
          <a:prstGeom prst="rect">
            <a:avLst/>
          </a:prstGeom>
        </p:spPr>
      </p:pic>
      <p:pic>
        <p:nvPicPr>
          <p:cNvPr id="1030" name="Picture 6" descr="http://tehnika-stels.ru/image/cache/catalog/ATV%20500K-GT/transmisiya/red_zad/prokladka_regulirovochnaya_zadnego_reduktora_1-917x1000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7" b="19779"/>
          <a:stretch/>
        </p:blipFill>
        <p:spPr bwMode="auto">
          <a:xfrm>
            <a:off x="82410" y="5445224"/>
            <a:ext cx="2074977" cy="135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1896894" y="737331"/>
            <a:ext cx="7056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altLang="ja-JP" sz="2400" b="1" dirty="0">
                <a:solidFill>
                  <a:srgbClr val="005A9C"/>
                </a:solidFill>
              </a:rPr>
              <a:t>Оптимальное проектирование</a:t>
            </a:r>
          </a:p>
        </p:txBody>
      </p:sp>
      <p:pic>
        <p:nvPicPr>
          <p:cNvPr id="1028" name="Picture 4" descr="http://i.bosscdn.com/product/1e/1c/e0/532e14b0d6484eaa2cfcec74ac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 t="12922" r="11564" b="10111"/>
          <a:stretch/>
        </p:blipFill>
        <p:spPr bwMode="auto">
          <a:xfrm>
            <a:off x="743243" y="5703074"/>
            <a:ext cx="800126" cy="75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3243" y="4151312"/>
            <a:ext cx="1397404" cy="1068016"/>
          </a:xfrm>
          <a:prstGeom prst="rect">
            <a:avLst/>
          </a:prstGeom>
        </p:spPr>
      </p:pic>
      <p:pic>
        <p:nvPicPr>
          <p:cNvPr id="3" name="Picture 2" descr="https://ae01.alicdn.com/kf/H792b712118934790be9fe415c4cf97c0E/Plastic-Wall-Flagpole-Plastic-Wall-Mounting-Flag-Pole-Holder-Flagpole-Bracket-For-Flags-21mm-Diameter-Windsock.jpg_220x220q9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6" r="5453" b="39598"/>
          <a:stretch/>
        </p:blipFill>
        <p:spPr bwMode="auto">
          <a:xfrm rot="16200000">
            <a:off x="8660765" y="3344621"/>
            <a:ext cx="4076699" cy="298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p-z-o.ru/media/page/Metalware/Fasadnui_kronshtein_2flaga.jpg.220x180_q85_crop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20" y="-1899592"/>
            <a:ext cx="2095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393449" y="244886"/>
            <a:ext cx="392500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r" eaLnBrk="1" hangingPunct="1">
              <a:spcBef>
                <a:spcPct val="0"/>
              </a:spcBef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sz="40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?? и ответы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06412" y="1791329"/>
            <a:ext cx="2886483" cy="155679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7121294" y="1634024"/>
            <a:ext cx="62782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4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5A9C"/>
                </a:solidFill>
                <a:latin typeface="+mn-lt"/>
              </a:rPr>
              <a:t>Параметрическая оптимизация жесткости крепления</a:t>
            </a:r>
          </a:p>
          <a:p>
            <a:pPr marL="342900" lvl="4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5A9C"/>
                </a:solidFill>
                <a:latin typeface="+mn-lt"/>
              </a:rPr>
              <a:t>Топологическая оптимизация</a:t>
            </a:r>
          </a:p>
          <a:p>
            <a:pPr marL="342900" lvl="4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5A9C"/>
                </a:solidFill>
                <a:latin typeface="+mn-lt"/>
              </a:rPr>
              <a:t>Финишная оптимизация</a:t>
            </a:r>
          </a:p>
          <a:p>
            <a:pPr marL="0" lvl="4"/>
            <a:r>
              <a:rPr lang="ru-RU" sz="2400" dirty="0">
                <a:solidFill>
                  <a:srgbClr val="FF0000"/>
                </a:solidFill>
              </a:rPr>
              <a:t>      </a:t>
            </a:r>
            <a:endParaRPr lang="ru-RU" sz="2400" dirty="0">
              <a:solidFill>
                <a:srgbClr val="005A9C"/>
              </a:solidFill>
              <a:latin typeface="+mn-lt"/>
            </a:endParaRPr>
          </a:p>
        </p:txBody>
      </p:sp>
      <p:pic>
        <p:nvPicPr>
          <p:cNvPr id="2050" name="Picture 2" descr="https://steel-corporation.ru/pictures/product/big/4742_big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9" r="7394" b="3149"/>
          <a:stretch/>
        </p:blipFill>
        <p:spPr bwMode="auto">
          <a:xfrm rot="16200000">
            <a:off x="-125356" y="1938816"/>
            <a:ext cx="1255503" cy="100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stroyportal.ru/media/cache/companies/187111/products/688911885/e79c1e05-2545-4246-b7cd-1cdf308b9311_image_large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0" b="9951"/>
          <a:stretch/>
        </p:blipFill>
        <p:spPr bwMode="auto">
          <a:xfrm rot="5400000" flipV="1">
            <a:off x="2176526" y="1825232"/>
            <a:ext cx="1362633" cy="133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695400" y="1264330"/>
            <a:ext cx="102971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altLang="ja-JP" sz="2400" b="1" dirty="0">
                <a:solidFill>
                  <a:srgbClr val="005A9C"/>
                </a:solidFill>
              </a:rPr>
              <a:t>Упругие и шарнирные соединения                                 Деталь</a:t>
            </a:r>
          </a:p>
        </p:txBody>
      </p:sp>
      <p:pic>
        <p:nvPicPr>
          <p:cNvPr id="1026" name="Picture 2" descr="https://pbs.twimg.com/media/DAPWpw4XgAAOiKT.jpg:larg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36884"/>
            <a:ext cx="783833" cy="82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s://cs.petrovich.ru/images/2803347/original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3"/>
          <a:stretch/>
        </p:blipFill>
        <p:spPr bwMode="auto">
          <a:xfrm rot="5400000" flipV="1">
            <a:off x="958914" y="1839578"/>
            <a:ext cx="1255502" cy="120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21969" y="3477723"/>
            <a:ext cx="2898167" cy="195038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43872" y="5489473"/>
            <a:ext cx="2898167" cy="135960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871864" y="5020796"/>
            <a:ext cx="3120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/>
            <a:r>
              <a:rPr lang="ru-RU" sz="2400" dirty="0">
                <a:solidFill>
                  <a:srgbClr val="005A9C"/>
                </a:solidFill>
                <a:latin typeface="+mn-lt"/>
              </a:rPr>
              <a:t>проектируем как болтовые с зазором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351808" y="6425981"/>
            <a:ext cx="3120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 algn="r"/>
            <a:r>
              <a:rPr lang="en-US" sz="2400" b="1" dirty="0">
                <a:solidFill>
                  <a:srgbClr val="005A9C"/>
                </a:solidFill>
                <a:latin typeface="+mn-lt"/>
              </a:rPr>
              <a:t>APM Joint</a:t>
            </a:r>
            <a:endParaRPr lang="ru-RU" sz="2400" b="1" dirty="0">
              <a:solidFill>
                <a:srgbClr val="005A9C"/>
              </a:solidFill>
              <a:latin typeface="+mn-lt"/>
            </a:endParaRPr>
          </a:p>
        </p:txBody>
      </p:sp>
      <p:cxnSp>
        <p:nvCxnSpPr>
          <p:cNvPr id="30" name="AutoShape 45"/>
          <p:cNvCxnSpPr>
            <a:cxnSpLocks noChangeShapeType="1"/>
          </p:cNvCxnSpPr>
          <p:nvPr/>
        </p:nvCxnSpPr>
        <p:spPr bwMode="auto">
          <a:xfrm>
            <a:off x="5788310" y="2961733"/>
            <a:ext cx="59492" cy="499441"/>
          </a:xfrm>
          <a:prstGeom prst="straightConnector1">
            <a:avLst/>
          </a:prstGeom>
          <a:noFill/>
          <a:ln w="76200">
            <a:solidFill>
              <a:srgbClr val="005A9C"/>
            </a:solidFill>
            <a:round/>
            <a:headEnd/>
            <a:tailEnd type="stealth" w="lg" len="lg"/>
          </a:ln>
          <a:effectLst/>
        </p:spPr>
      </p:cxnSp>
      <p:cxnSp>
        <p:nvCxnSpPr>
          <p:cNvPr id="34" name="AutoShape 45"/>
          <p:cNvCxnSpPr>
            <a:cxnSpLocks noChangeShapeType="1"/>
          </p:cNvCxnSpPr>
          <p:nvPr/>
        </p:nvCxnSpPr>
        <p:spPr bwMode="auto">
          <a:xfrm>
            <a:off x="6096000" y="4675996"/>
            <a:ext cx="59492" cy="499441"/>
          </a:xfrm>
          <a:prstGeom prst="straightConnector1">
            <a:avLst/>
          </a:prstGeom>
          <a:noFill/>
          <a:ln w="76200">
            <a:solidFill>
              <a:srgbClr val="005A9C"/>
            </a:solidFill>
            <a:round/>
            <a:headEnd/>
            <a:tailEnd type="stealth" w="lg" len="lg"/>
          </a:ln>
          <a:effectLst/>
        </p:spPr>
      </p:cxn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50751"/>
      </p:ext>
    </p:extLst>
  </p:cSld>
  <p:clrMapOvr>
    <a:masterClrMapping/>
  </p:clrMapOvr>
  <p:transition advTm="1695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58067" x="3071813" y="4108450"/>
          <p14:tracePt t="58320" x="3071813" y="4098925"/>
          <p14:tracePt t="58327" x="3071813" y="4081463"/>
          <p14:tracePt t="58335" x="3071813" y="4044950"/>
          <p14:tracePt t="58341" x="3054350" y="4000500"/>
          <p14:tracePt t="58357" x="3054350" y="3983038"/>
          <p14:tracePt t="58374" x="3044825" y="3983038"/>
          <p14:tracePt t="58472" x="3044825" y="3965575"/>
          <p14:tracePt t="58480" x="3044825" y="3929063"/>
          <p14:tracePt t="58485" x="3044825" y="3902075"/>
          <p14:tracePt t="58491" x="3044825" y="3857625"/>
          <p14:tracePt t="58507" x="3044825" y="3830638"/>
          <p14:tracePt t="58524" x="3036888" y="3813175"/>
          <p14:tracePt t="58591" x="3036888" y="3803650"/>
          <p14:tracePt t="58855" x="3036888" y="3795713"/>
          <p14:tracePt t="58867" x="3009900" y="3768725"/>
          <p14:tracePt t="58879" x="2990850" y="3751263"/>
          <p14:tracePt t="58889" x="2973388" y="3714750"/>
          <p14:tracePt t="58890" x="2946400" y="3679825"/>
          <p14:tracePt t="58907" x="2919413" y="3633788"/>
          <p14:tracePt t="58924" x="2901950" y="3616325"/>
          <p14:tracePt t="58940" x="2874963" y="3589338"/>
          <p14:tracePt t="58957" x="2847975" y="3554413"/>
          <p14:tracePt t="58974" x="2813050" y="3517900"/>
          <p14:tracePt t="58990" x="2776538" y="3482975"/>
          <p14:tracePt t="59008" x="2741613" y="3455988"/>
          <p14:tracePt t="59024" x="2714625" y="3438525"/>
          <p14:tracePt t="59042" x="2687638" y="3419475"/>
          <p14:tracePt t="59057" x="2660650" y="3402013"/>
          <p14:tracePt t="59074" x="2652713" y="3394075"/>
          <p14:tracePt t="59127" x="2643188" y="3394075"/>
          <p14:tracePt t="59135" x="2633663" y="3384550"/>
          <p14:tracePt t="59296" x="2625725" y="3384550"/>
          <p14:tracePt t="59303" x="2616200" y="3384550"/>
          <p14:tracePt t="59319" x="2608263" y="3384550"/>
          <p14:tracePt t="59327" x="2608263" y="3394075"/>
          <p14:tracePt t="59343" x="2598738" y="3411538"/>
          <p14:tracePt t="59344" x="2581275" y="3429000"/>
          <p14:tracePt t="59357" x="2554288" y="3482975"/>
          <p14:tracePt t="59373" x="2536825" y="3517900"/>
          <p14:tracePt t="59373" x="2527300" y="3536950"/>
          <p14:tracePt t="59391" x="2517775" y="3554413"/>
          <p14:tracePt t="59391" x="2509838" y="3571875"/>
          <p14:tracePt t="59408" x="2509838" y="3589338"/>
          <p14:tracePt t="59424" x="2509838" y="3598863"/>
          <p14:tracePt t="59463" x="2509838" y="3608388"/>
          <p14:tracePt t="59471" x="2500313" y="3625850"/>
          <p14:tracePt t="59471" x="2490788" y="3652838"/>
          <p14:tracePt t="59481" x="2482850" y="3670300"/>
          <p14:tracePt t="59490" x="2465388" y="3705225"/>
          <p14:tracePt t="59507" x="2446338" y="3741738"/>
          <p14:tracePt t="59525" x="2446338" y="3768725"/>
          <p14:tracePt t="59540" x="2438400" y="3786188"/>
          <p14:tracePt t="59557" x="2428875" y="3795713"/>
          <p14:tracePt t="59573" x="2428875" y="3813175"/>
          <p14:tracePt t="59687" x="2419350" y="3822700"/>
          <p14:tracePt t="59694" x="2419350" y="3830638"/>
          <p14:tracePt t="59712" x="2419350" y="3848100"/>
          <p14:tracePt t="59718" x="2419350" y="3867150"/>
          <p14:tracePt t="59723" x="2438400" y="3911600"/>
          <p14:tracePt t="59739" x="2473325" y="3973513"/>
          <p14:tracePt t="59757" x="2509838" y="4037013"/>
          <p14:tracePt t="59757" x="2536825" y="4054475"/>
          <p14:tracePt t="59776" x="2554288" y="4062413"/>
          <p14:tracePt t="59789" x="2589213" y="4089400"/>
          <p14:tracePt t="59806" x="2616200" y="4108450"/>
          <p14:tracePt t="59806" x="2643188" y="4108450"/>
          <p14:tracePt t="59823" x="2705100" y="4143375"/>
          <p14:tracePt t="59840" x="2786063" y="4170363"/>
          <p14:tracePt t="59857" x="2874963" y="4205288"/>
          <p14:tracePt t="59873" x="3000375" y="4251325"/>
          <p14:tracePt t="59891" x="3116263" y="4295775"/>
          <p14:tracePt t="59907" x="3224213" y="4322763"/>
          <p14:tracePt t="59923" x="3259138" y="4340225"/>
          <p14:tracePt t="60449" x="0" y="0"/>
        </p14:tracePtLst>
        <p14:tracePtLst>
          <p14:tracePt t="74356" x="1901825" y="5929313"/>
          <p14:tracePt t="74447" x="1901825" y="5919788"/>
          <p14:tracePt t="74770" x="0" y="0"/>
        </p14:tracePtLst>
        <p14:tracePtLst>
          <p14:tracePt t="77650" x="1241425" y="4732338"/>
          <p14:tracePt t="77672" x="1241425" y="4724400"/>
          <p14:tracePt t="77703" x="1250950" y="4724400"/>
          <p14:tracePt t="77751" x="0" y="0"/>
        </p14:tracePtLst>
        <p14:tracePtLst>
          <p14:tracePt t="80425" x="1241425" y="5911850"/>
          <p14:tracePt t="80570" x="0" y="0"/>
        </p14:tracePtLst>
        <p14:tracePtLst>
          <p14:tracePt t="117741" x="6688138" y="2911475"/>
          <p14:tracePt t="117902" x="6680200" y="2901950"/>
          <p14:tracePt t="117911" x="6670675" y="2894013"/>
          <p14:tracePt t="117918" x="6653213" y="2884488"/>
          <p14:tracePt t="117926" x="6626225" y="2874963"/>
          <p14:tracePt t="117940" x="6616700" y="2867025"/>
          <p14:tracePt t="117958" x="6599238" y="2857500"/>
          <p14:tracePt t="117973" x="6581775" y="2857500"/>
          <p14:tracePt t="117991" x="6572250" y="2847975"/>
          <p14:tracePt t="118007" x="6562725" y="2847975"/>
          <p14:tracePt t="118143" x="6554788" y="2847975"/>
          <p14:tracePt t="118159" x="6537325" y="2847975"/>
          <p14:tracePt t="118166" x="6518275" y="2857500"/>
          <p14:tracePt t="118173" x="6510338" y="2857500"/>
          <p14:tracePt t="118180" x="6500813" y="2857500"/>
          <p14:tracePt t="118190" x="6429375" y="2874963"/>
          <p14:tracePt t="118208" x="6375400" y="2884488"/>
          <p14:tracePt t="118224" x="6330950" y="2894013"/>
          <p14:tracePt t="118240" x="6303963" y="2894013"/>
          <p14:tracePt t="118257" x="6286500" y="2901950"/>
          <p14:tracePt t="118274" x="6269038" y="2911475"/>
          <p14:tracePt t="118290" x="6232525" y="2919413"/>
          <p14:tracePt t="118307" x="6224588" y="2928938"/>
          <p14:tracePt t="118325" x="6215063" y="2938463"/>
          <p14:tracePt t="118340" x="6205538" y="2946400"/>
          <p14:tracePt t="118357" x="6197600" y="2955925"/>
          <p14:tracePt t="118374" x="6188075" y="2965450"/>
          <p14:tracePt t="118374" x="6180138" y="2973388"/>
          <p14:tracePt t="118415" x="6180138" y="2982913"/>
          <p14:tracePt t="118543" x="6180138" y="3000375"/>
          <p14:tracePt t="118556" x="6180138" y="3017838"/>
          <p14:tracePt t="118563" x="6180138" y="3027363"/>
          <p14:tracePt t="118573" x="6188075" y="3036888"/>
          <p14:tracePt t="118573" x="6197600" y="3044825"/>
          <p14:tracePt t="118591" x="6205538" y="3062288"/>
          <p14:tracePt t="118609" x="6215063" y="3071813"/>
          <p14:tracePt t="118623" x="6232525" y="3081338"/>
          <p14:tracePt t="118641" x="6242050" y="3098800"/>
          <p14:tracePt t="118657" x="6251575" y="3098800"/>
          <p14:tracePt t="118673" x="6269038" y="3116263"/>
          <p14:tracePt t="118692" x="6269038" y="3125788"/>
          <p14:tracePt t="118707" x="6286500" y="3133725"/>
          <p14:tracePt t="118723" x="6286500" y="3143250"/>
          <p14:tracePt t="118740" x="6296025" y="3143250"/>
          <p14:tracePt t="118871" x="6296025" y="3152775"/>
          <p14:tracePt t="118895" x="6296025" y="3160713"/>
          <p14:tracePt t="118895" x="0" y="0"/>
        </p14:tracePtLst>
        <p14:tracePtLst>
          <p14:tracePt t="126991" x="6697663" y="5946775"/>
          <p14:tracePt t="127110" x="6697663" y="5938838"/>
          <p14:tracePt t="127215" x="6688138" y="5938838"/>
          <p14:tracePt t="127223" x="6688138" y="5929313"/>
          <p14:tracePt t="127228" x="6680200" y="5929313"/>
          <p14:tracePt t="127238" x="6670675" y="5929313"/>
          <p14:tracePt t="127238" x="6661150" y="5929313"/>
          <p14:tracePt t="127255" x="6643688" y="5919788"/>
          <p14:tracePt t="127367" x="6634163" y="5911850"/>
          <p14:tracePt t="127382" x="6626225" y="5911850"/>
          <p14:tracePt t="127398" x="6616700" y="5911850"/>
          <p14:tracePt t="127407" x="6616700" y="5902325"/>
          <p14:tracePt t="127431" x="6608763" y="5894388"/>
          <p14:tracePt t="127463" x="6599238" y="5894388"/>
          <p14:tracePt t="127479" x="6581775" y="5884863"/>
          <p14:tracePt t="127511" x="6572250" y="5884863"/>
          <p14:tracePt t="127519" x="6572250" y="5875338"/>
          <p14:tracePt t="127535" x="6562725" y="5875338"/>
          <p14:tracePt t="127550" x="6554788" y="5875338"/>
          <p14:tracePt t="127559" x="6545263" y="5867400"/>
          <p14:tracePt t="127564" x="6537325" y="5867400"/>
          <p14:tracePt t="127570" x="6518275" y="5857875"/>
          <p14:tracePt t="127589" x="6500813" y="5848350"/>
          <p14:tracePt t="127604" x="6491288" y="5848350"/>
          <p14:tracePt t="127727" x="6483350" y="5848350"/>
          <p14:tracePt t="127742" x="6465888" y="5848350"/>
          <p14:tracePt t="127750" x="6446838" y="5848350"/>
          <p14:tracePt t="127756" x="6411913" y="5848350"/>
          <p14:tracePt t="127771" x="6394450" y="5848350"/>
          <p14:tracePt t="127788" x="6375400" y="5848350"/>
          <p14:tracePt t="127807" x="6367463" y="5848350"/>
          <p14:tracePt t="127821" x="6348413" y="5848350"/>
          <p14:tracePt t="127838" x="6296025" y="5848350"/>
          <p14:tracePt t="127856" x="6251575" y="5848350"/>
          <p14:tracePt t="127871" x="6205538" y="5840413"/>
          <p14:tracePt t="127888" x="6188075" y="5840413"/>
          <p14:tracePt t="127905" x="6180138" y="5840413"/>
          <p14:tracePt t="127920" x="6153150" y="5840413"/>
          <p14:tracePt t="127937" x="6126163" y="5840413"/>
          <p14:tracePt t="127954" x="6089650" y="5840413"/>
          <p14:tracePt t="127970" x="6045200" y="5840413"/>
          <p14:tracePt t="127987" x="6027738" y="5840413"/>
          <p14:tracePt t="128005" x="6000750" y="5840413"/>
          <p14:tracePt t="128020" x="5965825" y="5840413"/>
          <p14:tracePt t="128037" x="5911850" y="5840413"/>
          <p14:tracePt t="128037" x="5894388" y="5840413"/>
          <p14:tracePt t="128056" x="5857875" y="5840413"/>
          <p14:tracePt t="128073" x="5840413" y="5840413"/>
          <p14:tracePt t="128087" x="5822950" y="5840413"/>
          <p14:tracePt t="128104" x="5803900" y="5848350"/>
          <p14:tracePt t="128121" x="5786438" y="5857875"/>
          <p14:tracePt t="128137" x="5759450" y="5867400"/>
          <p14:tracePt t="128154" x="5724525" y="5884863"/>
          <p14:tracePt t="128171" x="5705475" y="5902325"/>
          <p14:tracePt t="128187" x="5680075" y="5911850"/>
          <p14:tracePt t="128205" x="5661025" y="5919788"/>
          <p14:tracePt t="128221" x="5653088" y="5929313"/>
          <p14:tracePt t="128237" x="5643563" y="5938838"/>
          <p14:tracePt t="128255" x="5626100" y="5956300"/>
          <p14:tracePt t="128255" x="5616575" y="5965825"/>
          <p14:tracePt t="128271" x="5581650" y="5991225"/>
          <p14:tracePt t="128289" x="5562600" y="6018213"/>
          <p14:tracePt t="128303" x="5545138" y="6045200"/>
          <p14:tracePt t="128321" x="5527675" y="6072188"/>
          <p14:tracePt t="128338" x="5510213" y="6099175"/>
          <p14:tracePt t="128354" x="5491163" y="6126163"/>
          <p14:tracePt t="128371" x="5456238" y="6161088"/>
          <p14:tracePt t="128388" x="5438775" y="6188075"/>
          <p14:tracePt t="128403" x="5411788" y="6224588"/>
          <p14:tracePt t="128421" x="5402263" y="6251575"/>
          <p14:tracePt t="128438" x="5384800" y="6296025"/>
          <p14:tracePt t="128453" x="5375275" y="6313488"/>
          <p14:tracePt t="128472" x="5375275" y="6323013"/>
          <p14:tracePt t="128519" x="5375275" y="6330950"/>
          <p14:tracePt t="128550" x="5375275" y="6340475"/>
          <p14:tracePt t="128566" x="5375275" y="6348413"/>
          <p14:tracePt t="128575" x="5384800" y="6357938"/>
          <p14:tracePt t="128590" x="5384800" y="6367463"/>
          <p14:tracePt t="128591" x="5384800" y="6384925"/>
          <p14:tracePt t="128604" x="5402263" y="6438900"/>
          <p14:tracePt t="128621" x="5411788" y="6500813"/>
          <p14:tracePt t="128638" x="5429250" y="6581775"/>
          <p14:tracePt t="128638" x="5429250" y="6599238"/>
          <p14:tracePt t="128655" x="5438775" y="6626225"/>
          <p14:tracePt t="128671" x="5446713" y="6643688"/>
          <p14:tracePt t="128688" x="5456238" y="6653213"/>
          <p14:tracePt t="128727" x="5465763" y="6661150"/>
          <p14:tracePt t="128742" x="5465763" y="6670675"/>
          <p14:tracePt t="128747" x="5473700" y="6680200"/>
          <p14:tracePt t="128754" x="5483225" y="6680200"/>
          <p14:tracePt t="128771" x="5491163" y="6688138"/>
          <p14:tracePt t="128788" x="5510213" y="6705600"/>
          <p14:tracePt t="128804" x="5527675" y="6732588"/>
          <p14:tracePt t="128822" x="5545138" y="6742113"/>
          <p14:tracePt t="128837" x="5554663" y="6751638"/>
          <p14:tracePt t="128855" x="5562600" y="6769100"/>
          <p14:tracePt t="128872" x="5599113" y="6777038"/>
          <p14:tracePt t="128887" x="5634038" y="6796088"/>
          <p14:tracePt t="128903" x="5653088" y="6813550"/>
          <p14:tracePt t="129062" x="5661025" y="6813550"/>
          <p14:tracePt t="129071" x="5680075" y="6813550"/>
          <p14:tracePt t="129078" x="5697538" y="6813550"/>
          <p14:tracePt t="129086" x="5715000" y="6813550"/>
          <p14:tracePt t="129092" x="5732463" y="6813550"/>
          <p14:tracePt t="129104" x="5741988" y="6813550"/>
          <p14:tracePt t="129120" x="5751513" y="6813550"/>
          <p14:tracePt t="129138" x="5776913" y="6813550"/>
          <p14:tracePt t="129154" x="5813425" y="6804025"/>
          <p14:tracePt t="129171" x="5857875" y="6796088"/>
          <p14:tracePt t="129188" x="5902325" y="6796088"/>
          <p14:tracePt t="129203" x="5946775" y="6796088"/>
          <p14:tracePt t="129221" x="5956300" y="6796088"/>
          <p14:tracePt t="129221" x="5956300" y="6786563"/>
          <p14:tracePt t="129239" x="5965825" y="6786563"/>
          <p14:tracePt t="129271" x="5973763" y="6786563"/>
          <p14:tracePt t="129272" x="5991225" y="6786563"/>
          <p14:tracePt t="129288" x="6045200" y="6786563"/>
          <p14:tracePt t="129305" x="6108700" y="6786563"/>
          <p14:tracePt t="129320" x="6161088" y="6786563"/>
          <p14:tracePt t="129337" x="6180138" y="6786563"/>
          <p14:tracePt t="129354" x="6205538" y="6786563"/>
          <p14:tracePt t="129370" x="6224588" y="6786563"/>
          <p14:tracePt t="129387" x="6269038" y="6786563"/>
          <p14:tracePt t="129404" x="6313488" y="6786563"/>
          <p14:tracePt t="129420" x="6348413" y="6777038"/>
          <p14:tracePt t="129437" x="6402388" y="6777038"/>
          <p14:tracePt t="129470" x="6518275" y="6777038"/>
          <p14:tracePt t="129471" x="6545263" y="6769100"/>
          <p14:tracePt t="129471" x="6572250" y="6759575"/>
          <p14:tracePt t="129488" x="6608763" y="6759575"/>
          <p14:tracePt t="129504" x="6634163" y="6751638"/>
          <p14:tracePt t="129522" x="6643688" y="6751638"/>
          <p14:tracePt t="129536" x="6653213" y="6751638"/>
          <p14:tracePt t="129554" x="6661150" y="6742113"/>
          <p14:tracePt t="129599" x="6661150" y="6732588"/>
          <p14:tracePt t="129606" x="6670675" y="6732588"/>
          <p14:tracePt t="129620" x="6688138" y="6724650"/>
          <p14:tracePt t="129622" x="6724650" y="6705600"/>
          <p14:tracePt t="129637" x="6769100" y="6688138"/>
          <p14:tracePt t="129637" x="6804025" y="6680200"/>
          <p14:tracePt t="129656" x="6831013" y="6661150"/>
          <p14:tracePt t="129672" x="6867525" y="6653213"/>
          <p14:tracePt t="129688" x="6884988" y="6643688"/>
          <p14:tracePt t="129704" x="6884988" y="6634163"/>
          <p14:tracePt t="129743" x="6884988" y="6626225"/>
          <p14:tracePt t="129759" x="6894513" y="6626225"/>
          <p14:tracePt t="129762" x="6894513" y="6616700"/>
          <p14:tracePt t="129770" x="6894513" y="6599238"/>
          <p14:tracePt t="129789" x="6911975" y="6562725"/>
          <p14:tracePt t="129802" x="6919913" y="6518275"/>
          <p14:tracePt t="129819" x="6929438" y="6483350"/>
          <p14:tracePt t="129835" x="6938963" y="6456363"/>
          <p14:tracePt t="129851" x="6938963" y="6429375"/>
          <p14:tracePt t="129869" x="6946900" y="6411913"/>
          <p14:tracePt t="129885" x="6946900" y="6375400"/>
          <p14:tracePt t="129902" x="6946900" y="6303963"/>
          <p14:tracePt t="129918" x="6946900" y="6269038"/>
          <p14:tracePt t="129935" x="6946900" y="6224588"/>
          <p14:tracePt t="129952" x="6946900" y="6188075"/>
          <p14:tracePt t="129968" x="6946900" y="6161088"/>
          <p14:tracePt t="129986" x="6938963" y="6116638"/>
          <p14:tracePt t="130002" x="6929438" y="6099175"/>
          <p14:tracePt t="130018" x="6929438" y="6081713"/>
          <p14:tracePt t="130035" x="6929438" y="6054725"/>
          <p14:tracePt t="130052" x="6911975" y="6037263"/>
          <p14:tracePt t="130068" x="6902450" y="6027738"/>
          <p14:tracePt t="130086" x="6867525" y="5973763"/>
          <p14:tracePt t="130102" x="6840538" y="5946775"/>
          <p14:tracePt t="130119" x="6823075" y="5929313"/>
          <p14:tracePt t="130135" x="6813550" y="5919788"/>
          <p14:tracePt t="130152" x="6804025" y="5911850"/>
          <p14:tracePt t="130169" x="6786563" y="5902325"/>
          <p14:tracePt t="130187" x="6777038" y="5894388"/>
          <p14:tracePt t="130219" x="6751638" y="5884863"/>
          <p14:tracePt t="130219" x="6742113" y="5875338"/>
          <p14:tracePt t="130223" x="6732588" y="5875338"/>
          <p14:tracePt t="130236" x="6724650" y="5875338"/>
          <p14:tracePt t="130253" x="6705600" y="5875338"/>
          <p14:tracePt t="130253" x="6697663" y="5875338"/>
          <p14:tracePt t="130272" x="6670675" y="5857875"/>
          <p14:tracePt t="130288" x="6616700" y="5848350"/>
          <p14:tracePt t="130304" x="6545263" y="5840413"/>
          <p14:tracePt t="130322" x="6537325" y="5840413"/>
          <p14:tracePt t="130336" x="6527800" y="5840413"/>
          <p14:tracePt t="130353" x="6510338" y="5840413"/>
          <p14:tracePt t="130372" x="6483350" y="5840413"/>
          <p14:tracePt t="130407" x="6446838" y="5840413"/>
          <p14:tracePt t="130408" x="6411913" y="5840413"/>
          <p14:tracePt t="130421" x="6357938" y="5840413"/>
          <p14:tracePt t="130437" x="6323013" y="5840413"/>
          <p14:tracePt t="130453" x="6313488" y="5840413"/>
          <p14:tracePt t="130486" x="6303963" y="5840413"/>
          <p14:tracePt t="130489" x="6276975" y="5840413"/>
          <p14:tracePt t="130504" x="6259513" y="5840413"/>
          <p14:tracePt t="130520" x="6242050" y="5840413"/>
          <p14:tracePt t="130567" x="6232525" y="5840413"/>
          <p14:tracePt t="130615" x="6224588" y="5840413"/>
          <p14:tracePt t="130630" x="6215063" y="5840413"/>
          <p14:tracePt t="130634" x="6197600" y="5848350"/>
          <p14:tracePt t="130653" x="6170613" y="5857875"/>
          <p14:tracePt t="130654" x="6108700" y="5867400"/>
          <p14:tracePt t="130654" x="6072188" y="5867400"/>
          <p14:tracePt t="130671" x="6010275" y="5884863"/>
          <p14:tracePt t="130688" x="5956300" y="5884863"/>
          <p14:tracePt t="130703" x="5946775" y="5884863"/>
          <p14:tracePt t="130721" x="5946775" y="5894388"/>
          <p14:tracePt t="130759" x="5946775" y="5902325"/>
          <p14:tracePt t="130759" x="5938838" y="5902325"/>
          <p14:tracePt t="130770" x="5929313" y="5902325"/>
          <p14:tracePt t="130807" x="5929313" y="5911850"/>
          <p14:tracePt t="130871" x="5919788" y="5911850"/>
          <p14:tracePt t="130999" x="5919788" y="5919788"/>
          <p14:tracePt t="131002" x="0" y="0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0-05-18 18-20-4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33631"/>
      </p:ext>
    </p:extLst>
  </p:cSld>
  <p:clrMapOvr>
    <a:masterClrMapping/>
  </p:clrMapOvr>
  <p:transition advTm="242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8" objId="3"/>
        <p14:stopEvt time="242301" objId="3"/>
      </p14:showEvt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90209" y="1235879"/>
            <a:ext cx="4929527" cy="5622122"/>
          </a:xfrm>
          <a:prstGeom prst="rect">
            <a:avLst/>
          </a:prstGeom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891072" y="260648"/>
            <a:ext cx="82080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r" eaLnBrk="1" hangingPunct="1">
              <a:spcBef>
                <a:spcPct val="0"/>
              </a:spcBef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sz="40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Модельная задача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pic>
        <p:nvPicPr>
          <p:cNvPr id="15" name="Picture 2" descr="https://ae01.alicdn.com/kf/H792b712118934790be9fe415c4cf97c0E/Plastic-Wall-Flagpole-Plastic-Wall-Mounting-Flag-Pole-Holder-Flagpole-Bracket-For-Flags-21mm-Diameter-Windsock.jpg_220x220q9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6" r="5453" b="39598"/>
          <a:stretch/>
        </p:blipFill>
        <p:spPr bwMode="auto">
          <a:xfrm rot="16200000" flipV="1">
            <a:off x="-715997" y="1918210"/>
            <a:ext cx="5655784" cy="422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AutoShape 45"/>
          <p:cNvCxnSpPr>
            <a:cxnSpLocks noChangeShapeType="1"/>
          </p:cNvCxnSpPr>
          <p:nvPr/>
        </p:nvCxnSpPr>
        <p:spPr bwMode="auto">
          <a:xfrm flipV="1">
            <a:off x="4595941" y="3735564"/>
            <a:ext cx="2940219" cy="490358"/>
          </a:xfrm>
          <a:prstGeom prst="straightConnector1">
            <a:avLst/>
          </a:prstGeom>
          <a:noFill/>
          <a:ln w="76200">
            <a:solidFill>
              <a:srgbClr val="005A9C"/>
            </a:solidFill>
            <a:round/>
            <a:headEnd/>
            <a:tailEnd type="stealth" w="lg" len="lg"/>
          </a:ln>
          <a:effectLst/>
        </p:spPr>
      </p:cxn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1055440" y="1274638"/>
            <a:ext cx="7056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altLang="ja-JP" sz="2400" b="1" dirty="0">
                <a:solidFill>
                  <a:srgbClr val="005A9C"/>
                </a:solidFill>
              </a:rPr>
              <a:t>Оптимальное проектирование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435201" y="5832808"/>
            <a:ext cx="66100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/>
            <a:r>
              <a:rPr lang="ru-RU" sz="2400" dirty="0">
                <a:solidFill>
                  <a:srgbClr val="005A9C"/>
                </a:solidFill>
                <a:latin typeface="+mn-lt"/>
              </a:rPr>
              <a:t>Литьё, экструзия                           </a:t>
            </a:r>
            <a:r>
              <a:rPr lang="ru-RU" sz="2400" dirty="0">
                <a:solidFill>
                  <a:srgbClr val="005A9C"/>
                </a:solidFill>
              </a:rPr>
              <a:t> Штамповка</a:t>
            </a:r>
            <a:endParaRPr lang="ru-RU" sz="2400" dirty="0">
              <a:solidFill>
                <a:srgbClr val="005A9C"/>
              </a:solidFill>
              <a:latin typeface="+mn-lt"/>
            </a:endParaRPr>
          </a:p>
          <a:p>
            <a:pPr marL="0" lvl="4"/>
            <a:r>
              <a:rPr lang="ru-RU" sz="2400" dirty="0">
                <a:solidFill>
                  <a:srgbClr val="005A9C"/>
                </a:solidFill>
                <a:latin typeface="+mn-lt"/>
              </a:rPr>
              <a:t>или резка\сварка</a:t>
            </a:r>
            <a:endParaRPr lang="ru-RU" sz="24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701993"/>
      </p:ext>
    </p:extLst>
  </p:cSld>
  <p:clrMapOvr>
    <a:masterClrMapping/>
  </p:clrMapOvr>
  <p:transition advTm="594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52" x="3036888" y="2955925"/>
          <p14:tracePt t="1282" x="3036888" y="2946400"/>
          <p14:tracePt t="1314" x="3036888" y="2938463"/>
          <p14:tracePt t="1322" x="3036888" y="2928938"/>
          <p14:tracePt t="1362" x="3036888" y="2919413"/>
          <p14:tracePt t="1394" x="3027363" y="2919413"/>
          <p14:tracePt t="1410" x="3017838" y="2901950"/>
          <p14:tracePt t="1427" x="3009900" y="2901950"/>
          <p14:tracePt t="1429" x="3000375" y="2894013"/>
          <p14:tracePt t="1446" x="2990850" y="2894013"/>
          <p14:tracePt t="1446" x="2982913" y="2874963"/>
          <p14:tracePt t="1464" x="2973388" y="2874963"/>
          <p14:tracePt t="1495" x="2955925" y="2867025"/>
          <p14:tracePt t="1496" x="2938463" y="2847975"/>
          <p14:tracePt t="1496" x="2928938" y="2847975"/>
          <p14:tracePt t="1516" x="2919413" y="2840038"/>
          <p14:tracePt t="1516" x="2911475" y="2840038"/>
          <p14:tracePt t="1549" x="2901950" y="2830513"/>
          <p14:tracePt t="1549" x="2894013" y="2822575"/>
          <p14:tracePt t="1568" x="2884488" y="2813050"/>
          <p14:tracePt t="1568" x="2867025" y="2803525"/>
          <p14:tracePt t="1578" x="2840038" y="2786063"/>
          <p14:tracePt t="1594" x="2803525" y="2759075"/>
          <p14:tracePt t="1612" x="2768600" y="2741613"/>
          <p14:tracePt t="1628" x="2732088" y="2724150"/>
          <p14:tracePt t="1645" x="2679700" y="2705100"/>
          <p14:tracePt t="1661" x="2625725" y="2660650"/>
          <p14:tracePt t="1678" x="2527300" y="2608263"/>
          <p14:tracePt t="1695" x="2411413" y="2544763"/>
          <p14:tracePt t="1711" x="2330450" y="2500313"/>
          <p14:tracePt t="1727" x="2286000" y="2490788"/>
          <p14:tracePt t="1744" x="2251075" y="2473325"/>
          <p14:tracePt t="1761" x="2179638" y="2455863"/>
          <p14:tracePt t="1780" x="2133600" y="2438400"/>
          <p14:tracePt t="1797" x="2071688" y="2428875"/>
          <p14:tracePt t="1811" x="1982788" y="2419350"/>
          <p14:tracePt t="1829" x="1893888" y="2401888"/>
          <p14:tracePt t="1847" x="1884363" y="2393950"/>
          <p14:tracePt t="1863" x="1731963" y="2374900"/>
          <p14:tracePt t="1879" x="1625600" y="2374900"/>
          <p14:tracePt t="1896" x="1562100" y="2374900"/>
          <p14:tracePt t="1913" x="1527175" y="2374900"/>
          <p14:tracePt t="1929" x="1473200" y="2374900"/>
          <p14:tracePt t="1948" x="1419225" y="2393950"/>
          <p14:tracePt t="1948" x="1393825" y="2401888"/>
          <p14:tracePt t="1979" x="1374775" y="2419350"/>
          <p14:tracePt t="1979" x="1330325" y="2428875"/>
          <p14:tracePt t="1994" x="1285875" y="2455863"/>
          <p14:tracePt t="2027" x="1250950" y="2482850"/>
          <p14:tracePt t="2027" x="1214438" y="2517775"/>
          <p14:tracePt t="2045" x="1160463" y="2571750"/>
          <p14:tracePt t="2062" x="1108075" y="2625725"/>
          <p14:tracePt t="2078" x="1044575" y="2687638"/>
          <p14:tracePt t="2096" x="990600" y="2741613"/>
          <p14:tracePt t="2111" x="919163" y="2813050"/>
          <p14:tracePt t="2128" x="866775" y="2894013"/>
          <p14:tracePt t="2144" x="803275" y="2965450"/>
          <p14:tracePt t="2144" x="795338" y="3000375"/>
          <p14:tracePt t="2162" x="768350" y="3036888"/>
          <p14:tracePt t="2162" x="758825" y="3054350"/>
          <p14:tracePt t="2178" x="731838" y="3108325"/>
          <p14:tracePt t="2194" x="723900" y="3152775"/>
          <p14:tracePt t="2210" x="696913" y="3197225"/>
          <p14:tracePt t="2228" x="687388" y="3241675"/>
          <p14:tracePt t="2243" x="679450" y="3268663"/>
          <p14:tracePt t="2263" x="669925" y="3313113"/>
          <p14:tracePt t="2278" x="660400" y="3340100"/>
          <p14:tracePt t="2294" x="652463" y="3367088"/>
          <p14:tracePt t="2312" x="652463" y="3402013"/>
          <p14:tracePt t="2329" x="652463" y="3429000"/>
          <p14:tracePt t="2344" x="642938" y="3482975"/>
          <p14:tracePt t="2360" x="642938" y="3536950"/>
          <p14:tracePt t="2360" x="642938" y="3562350"/>
          <p14:tracePt t="2378" x="642938" y="3625850"/>
          <p14:tracePt t="2395" x="642938" y="3714750"/>
          <p14:tracePt t="2410" x="642938" y="3813175"/>
          <p14:tracePt t="2427" x="642938" y="3919538"/>
          <p14:tracePt t="2445" x="652463" y="4010025"/>
          <p14:tracePt t="2460" x="679450" y="4089400"/>
          <p14:tracePt t="2479" x="696913" y="4133850"/>
          <p14:tracePt t="2495" x="714375" y="4197350"/>
          <p14:tracePt t="2511" x="750888" y="4268788"/>
          <p14:tracePt t="2530" x="795338" y="4330700"/>
          <p14:tracePt t="2545" x="830263" y="4384675"/>
          <p14:tracePt t="2560" x="866775" y="4456113"/>
          <p14:tracePt t="2578" x="884238" y="4491038"/>
          <p14:tracePt t="2595" x="901700" y="4518025"/>
          <p14:tracePt t="2612" x="919163" y="4545013"/>
          <p14:tracePt t="2627" x="938213" y="4572000"/>
          <p14:tracePt t="2644" x="973138" y="4598988"/>
          <p14:tracePt t="2660" x="1009650" y="4633913"/>
          <p14:tracePt t="2677" x="1044575" y="4660900"/>
          <p14:tracePt t="2694" x="1071563" y="4687888"/>
          <p14:tracePt t="2713" x="1108075" y="4714875"/>
          <p14:tracePt t="2728" x="1160463" y="4741863"/>
          <p14:tracePt t="2728" x="1196975" y="4759325"/>
          <p14:tracePt t="2761" x="1223963" y="4786313"/>
          <p14:tracePt t="2761" x="1241425" y="4795838"/>
          <p14:tracePt t="2763" x="1295400" y="4830763"/>
          <p14:tracePt t="2779" x="1347788" y="4867275"/>
          <p14:tracePt t="2796" x="1411288" y="4911725"/>
          <p14:tracePt t="2813" x="1490663" y="4938713"/>
          <p14:tracePt t="2830" x="1562100" y="4973638"/>
          <p14:tracePt t="2845" x="1633538" y="5010150"/>
          <p14:tracePt t="2862" x="1724025" y="5037138"/>
          <p14:tracePt t="2879" x="1830388" y="5072063"/>
          <p14:tracePt t="2895" x="1911350" y="5089525"/>
          <p14:tracePt t="2912" x="1982788" y="5116513"/>
          <p14:tracePt t="2928" x="2054225" y="5133975"/>
          <p14:tracePt t="2945" x="2125663" y="5143500"/>
          <p14:tracePt t="2963" x="2170113" y="5143500"/>
          <p14:tracePt t="2980" x="2224088" y="5153025"/>
          <p14:tracePt t="2995" x="2286000" y="5160963"/>
          <p14:tracePt t="3012" x="2366963" y="5170488"/>
          <p14:tracePt t="3029" x="2473325" y="5170488"/>
          <p14:tracePt t="3045" x="2544763" y="5180013"/>
          <p14:tracePt t="3062" x="2625725" y="5180013"/>
          <p14:tracePt t="3079" x="2679700" y="5180013"/>
          <p14:tracePt t="3096" x="2732088" y="5180013"/>
          <p14:tracePt t="3112" x="2795588" y="5180013"/>
          <p14:tracePt t="3128" x="2847975" y="5160963"/>
          <p14:tracePt t="3145" x="2928938" y="5153025"/>
          <p14:tracePt t="3163" x="2965450" y="5133975"/>
          <p14:tracePt t="3179" x="3017838" y="5126038"/>
          <p14:tracePt t="3196" x="3062288" y="5099050"/>
          <p14:tracePt t="3212" x="3108325" y="5072063"/>
          <p14:tracePt t="3228" x="3152775" y="5062538"/>
          <p14:tracePt t="3261" x="3179763" y="5037138"/>
          <p14:tracePt t="3262" x="3197225" y="5018088"/>
          <p14:tracePt t="3279" x="3241675" y="4983163"/>
          <p14:tracePt t="3295" x="3313113" y="4956175"/>
          <p14:tracePt t="3295" x="3340100" y="4929188"/>
          <p14:tracePt t="3315" x="3384550" y="4911725"/>
          <p14:tracePt t="3327" x="3446463" y="4848225"/>
          <p14:tracePt t="3345" x="3500438" y="4768850"/>
          <p14:tracePt t="3363" x="3517900" y="4724400"/>
          <p14:tracePt t="3378" x="3527425" y="4687888"/>
          <p14:tracePt t="3395" x="3554413" y="4625975"/>
          <p14:tracePt t="3413" x="3589338" y="4527550"/>
          <p14:tracePt t="3428" x="3625850" y="4438650"/>
          <p14:tracePt t="3445" x="3643313" y="4340225"/>
          <p14:tracePt t="3462" x="3643313" y="4214813"/>
          <p14:tracePt t="3478" x="3625850" y="4062413"/>
          <p14:tracePt t="3495" x="3589338" y="3902075"/>
          <p14:tracePt t="3512" x="3554413" y="3768725"/>
          <p14:tracePt t="3527" x="3517900" y="3652838"/>
          <p14:tracePt t="3544" x="3509963" y="3625850"/>
          <p14:tracePt t="3578" x="3509963" y="3616325"/>
          <p14:tracePt t="3580" x="3500438" y="3544888"/>
          <p14:tracePt t="3595" x="3465513" y="3473450"/>
          <p14:tracePt t="3612" x="3384550" y="3330575"/>
          <p14:tracePt t="3630" x="3348038" y="3251200"/>
          <p14:tracePt t="3644" x="3330575" y="3214688"/>
          <p14:tracePt t="3663" x="3295650" y="3143250"/>
          <p14:tracePt t="3679" x="3276600" y="3133725"/>
          <p14:tracePt t="3694" x="3241675" y="3098800"/>
          <p14:tracePt t="3712" x="3224213" y="3071813"/>
          <p14:tracePt t="3728" x="3187700" y="3044825"/>
          <p14:tracePt t="3745" x="3152775" y="3017838"/>
          <p14:tracePt t="3745" x="3125788" y="2990850"/>
          <p14:tracePt t="3764" x="3036888" y="2946400"/>
          <p14:tracePt t="3779" x="2928938" y="2874963"/>
          <p14:tracePt t="3795" x="2857500" y="2822575"/>
          <p14:tracePt t="3812" x="2822575" y="2786063"/>
          <p14:tracePt t="3829" x="2803525" y="2768600"/>
          <p14:tracePt t="3846" x="2786063" y="2751138"/>
          <p14:tracePt t="3861" x="2751138" y="2732088"/>
          <p14:tracePt t="3879" x="2714625" y="2705100"/>
          <p14:tracePt t="3895" x="2633663" y="2652713"/>
          <p14:tracePt t="3911" x="2608263" y="2633663"/>
          <p14:tracePt t="3929" x="2598738" y="2625725"/>
          <p14:tracePt t="3945" x="2589213" y="2625725"/>
          <p14:tracePt t="3961" x="2589213" y="2616200"/>
          <p14:tracePt t="3978" x="0" y="0"/>
        </p14:tracePtLst>
        <p14:tracePtLst>
          <p14:tracePt t="9845" x="10796588" y="2786063"/>
          <p14:tracePt t="9906" x="10796588" y="2776538"/>
          <p14:tracePt t="9906" x="10787063" y="2776538"/>
          <p14:tracePt t="9922" x="10777538" y="2768600"/>
          <p14:tracePt t="9930" x="10752138" y="2768600"/>
          <p14:tracePt t="9930" x="10725150" y="2759075"/>
          <p14:tracePt t="9946" x="10688638" y="2751138"/>
          <p14:tracePt t="9954" x="10661650" y="2741613"/>
          <p14:tracePt t="9954" x="10626725" y="2732088"/>
          <p14:tracePt t="9963" x="10572750" y="2724150"/>
          <p14:tracePt t="9976" x="10483850" y="2705100"/>
          <p14:tracePt t="9976" x="10420350" y="2697163"/>
          <p14:tracePt t="9995" x="10323513" y="2687638"/>
          <p14:tracePt t="10027" x="10198100" y="2687638"/>
          <p14:tracePt t="10027" x="10037763" y="2687638"/>
          <p14:tracePt t="10043" x="9823450" y="2679700"/>
          <p14:tracePt t="10060" x="9644063" y="2679700"/>
          <p14:tracePt t="10076" x="9518650" y="2679700"/>
          <p14:tracePt t="10093" x="9385300" y="2687638"/>
          <p14:tracePt t="10110" x="9232900" y="2697163"/>
          <p14:tracePt t="10126" x="9072563" y="2705100"/>
          <p14:tracePt t="10144" x="8902700" y="2714625"/>
          <p14:tracePt t="10161" x="8769350" y="2732088"/>
          <p14:tracePt t="10176" x="8688388" y="2751138"/>
          <p14:tracePt t="10176" x="8634413" y="2759075"/>
          <p14:tracePt t="10195" x="8609013" y="2768600"/>
          <p14:tracePt t="10195" x="8572500" y="2786063"/>
          <p14:tracePt t="10211" x="8491538" y="2830513"/>
          <p14:tracePt t="10228" x="8420100" y="2867025"/>
          <p14:tracePt t="10243" x="8367713" y="2919413"/>
          <p14:tracePt t="10260" x="8340725" y="2955925"/>
          <p14:tracePt t="10314" x="8340725" y="2982913"/>
          <p14:tracePt t="10322" x="8340725" y="3017838"/>
          <p14:tracePt t="10325" x="8340725" y="3044825"/>
          <p14:tracePt t="10332" x="8340725" y="3071813"/>
          <p14:tracePt t="10343" x="8340725" y="3143250"/>
          <p14:tracePt t="10360" x="8367713" y="3232150"/>
          <p14:tracePt t="10376" x="8402638" y="3330575"/>
          <p14:tracePt t="10392" x="8456613" y="3446463"/>
          <p14:tracePt t="10392" x="8483600" y="3509963"/>
          <p14:tracePt t="10411" x="8537575" y="3616325"/>
          <p14:tracePt t="10427" x="8599488" y="3732213"/>
          <p14:tracePt t="10442" x="8634413" y="3786188"/>
          <p14:tracePt t="10459" x="8670925" y="3848100"/>
          <p14:tracePt t="10477" x="8715375" y="3902075"/>
          <p14:tracePt t="10494" x="8796338" y="3973513"/>
          <p14:tracePt t="10509" x="8894763" y="4054475"/>
          <p14:tracePt t="10527" x="9010650" y="4116388"/>
          <p14:tracePt t="10543" x="9126538" y="4187825"/>
          <p14:tracePt t="10559" x="9259888" y="4268788"/>
          <p14:tracePt t="10577" x="9394825" y="4330700"/>
          <p14:tracePt t="10594" x="9634538" y="4411663"/>
          <p14:tracePt t="10610" x="9796463" y="4438650"/>
          <p14:tracePt t="10628" x="9947275" y="4446588"/>
          <p14:tracePt t="10644" x="10082213" y="4456113"/>
          <p14:tracePt t="10659" x="10215563" y="4456113"/>
          <p14:tracePt t="10677" x="10269538" y="4456113"/>
          <p14:tracePt t="10693" x="10348913" y="4438650"/>
          <p14:tracePt t="10709" x="10375900" y="4411663"/>
          <p14:tracePt t="10726" x="10394950" y="4402138"/>
          <p14:tracePt t="10743" x="10394950" y="4394200"/>
          <p14:tracePt t="10778" x="10402888" y="4384675"/>
          <p14:tracePt t="10883" x="10394950" y="4384675"/>
          <p14:tracePt t="10890" x="10385425" y="4384675"/>
          <p14:tracePt t="10898" x="10375900" y="4375150"/>
          <p14:tracePt t="10911" x="0" y="0"/>
        </p14:tracePtLst>
        <p14:tracePtLst>
          <p14:tracePt t="18857" x="10269538" y="2732088"/>
          <p14:tracePt t="18954" x="10260013" y="2732088"/>
          <p14:tracePt t="18977" x="10252075" y="2732088"/>
          <p14:tracePt t="18986" x="10242550" y="2732088"/>
          <p14:tracePt t="18994" x="10225088" y="2732088"/>
          <p14:tracePt t="18999" x="10198100" y="2732088"/>
          <p14:tracePt t="19007" x="10153650" y="2732088"/>
          <p14:tracePt t="19024" x="10072688" y="2732088"/>
          <p14:tracePt t="19040" x="10010775" y="2732088"/>
          <p14:tracePt t="19040" x="9991725" y="2732088"/>
          <p14:tracePt t="19059" x="9939338" y="2732088"/>
          <p14:tracePt t="19077" x="9885363" y="2732088"/>
          <p14:tracePt t="19090" x="9823450" y="2732088"/>
          <p14:tracePt t="19108" x="9732963" y="2732088"/>
          <p14:tracePt t="19125" x="9661525" y="2732088"/>
          <p14:tracePt t="19140" x="9617075" y="2732088"/>
          <p14:tracePt t="19159" x="9518650" y="2732088"/>
          <p14:tracePt t="19175" x="9510713" y="2732088"/>
          <p14:tracePt t="19190" x="9474200" y="2732088"/>
          <p14:tracePt t="19207" x="9420225" y="2732088"/>
          <p14:tracePt t="19224" x="9385300" y="2732088"/>
          <p14:tracePt t="19224" x="9367838" y="2732088"/>
          <p14:tracePt t="19243" x="9348788" y="2732088"/>
          <p14:tracePt t="19257" x="9296400" y="2751138"/>
          <p14:tracePt t="19275" x="9269413" y="2768600"/>
          <p14:tracePt t="19292" x="9259888" y="2768600"/>
          <p14:tracePt t="19307" x="9242425" y="2776538"/>
          <p14:tracePt t="19324" x="9205913" y="2786063"/>
          <p14:tracePt t="19342" x="9170988" y="2803525"/>
          <p14:tracePt t="19357" x="9126538" y="2822575"/>
          <p14:tracePt t="19374" x="9090025" y="2840038"/>
          <p14:tracePt t="19391" x="9063038" y="2857500"/>
          <p14:tracePt t="19407" x="9045575" y="2874963"/>
          <p14:tracePt t="19424" x="9018588" y="2894013"/>
          <p14:tracePt t="19424" x="9010650" y="2919413"/>
          <p14:tracePt t="19442" x="9001125" y="2928938"/>
          <p14:tracePt t="19457" x="8947150" y="2982913"/>
          <p14:tracePt t="19476" x="8875713" y="3036888"/>
          <p14:tracePt t="19491" x="8823325" y="3089275"/>
          <p14:tracePt t="19508" x="8777288" y="3179763"/>
          <p14:tracePt t="19524" x="8732838" y="3259138"/>
          <p14:tracePt t="19541" x="8697913" y="3340100"/>
          <p14:tracePt t="19557" x="8653463" y="3411538"/>
          <p14:tracePt t="19574" x="8643938" y="3438525"/>
          <p14:tracePt t="19610" x="8643938" y="3446463"/>
          <p14:tracePt t="19610" x="8643938" y="3482975"/>
          <p14:tracePt t="19623" x="8643938" y="3544888"/>
          <p14:tracePt t="19641" x="8653463" y="3608388"/>
          <p14:tracePt t="19641" x="8661400" y="3625850"/>
          <p14:tracePt t="19659" x="8670925" y="3697288"/>
          <p14:tracePt t="19675" x="8705850" y="3768725"/>
          <p14:tracePt t="19691" x="8742363" y="3857625"/>
          <p14:tracePt t="19708" x="8804275" y="3965575"/>
          <p14:tracePt t="19725" x="8894763" y="4098925"/>
          <p14:tracePt t="19740" x="9010650" y="4241800"/>
          <p14:tracePt t="19757" x="9063038" y="4295775"/>
          <p14:tracePt t="19774" x="9109075" y="4340225"/>
          <p14:tracePt t="19790" x="9161463" y="4384675"/>
          <p14:tracePt t="19808" x="9180513" y="4419600"/>
          <p14:tracePt t="19840" x="9197975" y="4429125"/>
          <p14:tracePt t="19840" x="9197975" y="4446588"/>
          <p14:tracePt t="19840" x="9215438" y="4446588"/>
          <p14:tracePt t="19859" x="9224963" y="4465638"/>
          <p14:tracePt t="19859" x="9232900" y="4473575"/>
          <p14:tracePt t="19875" x="9277350" y="4500563"/>
          <p14:tracePt t="19890" x="9313863" y="4537075"/>
          <p14:tracePt t="19907" x="9340850" y="4545013"/>
          <p14:tracePt t="19924" x="9348788" y="4554538"/>
          <p14:tracePt t="19940" x="9375775" y="4562475"/>
          <p14:tracePt t="19957" x="9394825" y="4572000"/>
          <p14:tracePt t="19974" x="9402763" y="4581525"/>
          <p14:tracePt t="19991" x="9412288" y="4581525"/>
          <p14:tracePt t="20006" x="9429750" y="4589463"/>
          <p14:tracePt t="20024" x="9466263" y="4608513"/>
          <p14:tracePt t="20040" x="9545638" y="4616450"/>
          <p14:tracePt t="20056" x="9661525" y="4633913"/>
          <p14:tracePt t="20056" x="9742488" y="4643438"/>
          <p14:tracePt t="20075" x="9858375" y="4643438"/>
          <p14:tracePt t="20091" x="9966325" y="4643438"/>
          <p14:tracePt t="20106" x="10045700" y="4616450"/>
          <p14:tracePt t="20123" x="10099675" y="4589463"/>
          <p14:tracePt t="20141" x="10134600" y="4562475"/>
          <p14:tracePt t="20156" x="10171113" y="4527550"/>
          <p14:tracePt t="20175" x="10225088" y="4473575"/>
          <p14:tracePt t="20191" x="10277475" y="4429125"/>
          <p14:tracePt t="20209" x="10340975" y="4348163"/>
          <p14:tracePt t="20223" x="10358438" y="4313238"/>
          <p14:tracePt t="20240" x="10367963" y="4303713"/>
          <p14:tracePt t="20258" x="10466388" y="4179888"/>
          <p14:tracePt t="20273" x="10582275" y="3973513"/>
          <p14:tracePt t="20292" x="10634663" y="3857625"/>
          <p14:tracePt t="20307" x="10644188" y="3759200"/>
          <p14:tracePt t="20323" x="10644188" y="3660775"/>
          <p14:tracePt t="20340" x="10626725" y="3544888"/>
          <p14:tracePt t="20358" x="10599738" y="3429000"/>
          <p14:tracePt t="20374" x="10582275" y="3357563"/>
          <p14:tracePt t="20390" x="10563225" y="3286125"/>
          <p14:tracePt t="20407" x="10528300" y="3197225"/>
          <p14:tracePt t="20423" x="10518775" y="3152775"/>
          <p14:tracePt t="20441" x="10501313" y="3081338"/>
          <p14:tracePt t="20441" x="10491788" y="3062288"/>
          <p14:tracePt t="20458" x="10466388" y="3009900"/>
          <p14:tracePt t="20475" x="10456863" y="2928938"/>
          <p14:tracePt t="20490" x="10429875" y="2884488"/>
          <p14:tracePt t="20507" x="10429875" y="2867025"/>
          <p14:tracePt t="20578" x="10420350" y="2867025"/>
          <p14:tracePt t="20586" x="10420350" y="2857500"/>
          <p14:tracePt t="20586" x="10420350" y="2847975"/>
          <p14:tracePt t="20596" x="10394950" y="2830513"/>
          <p14:tracePt t="20607" x="10385425" y="2830513"/>
          <p14:tracePt t="20607" x="0" y="0"/>
        </p14:tracePtLst>
        <p14:tracePtLst>
          <p14:tracePt t="21411" x="9215438" y="1803400"/>
          <p14:tracePt t="21433" x="9224963" y="1803400"/>
          <p14:tracePt t="21466" x="9232900" y="1812925"/>
          <p14:tracePt t="21482" x="9251950" y="1822450"/>
          <p14:tracePt t="21490" x="9259888" y="1822450"/>
          <p14:tracePt t="21498" x="9304338" y="1839913"/>
          <p14:tracePt t="21507" x="9375775" y="1866900"/>
          <p14:tracePt t="21530" x="9447213" y="1893888"/>
          <p14:tracePt t="21539" x="9537700" y="1911350"/>
          <p14:tracePt t="21562" x="9644063" y="1938338"/>
          <p14:tracePt t="21573" x="9742488" y="1973263"/>
          <p14:tracePt t="21594" x="9769475" y="1973263"/>
          <p14:tracePt t="21650" x="9796463" y="1973263"/>
          <p14:tracePt t="21662" x="9831388" y="1973263"/>
          <p14:tracePt t="21663" x="9875838" y="1973263"/>
          <p14:tracePt t="21674" x="9974263" y="1982788"/>
          <p14:tracePt t="21674" x="10010775" y="1982788"/>
          <p14:tracePt t="21698" x="10063163" y="1982788"/>
          <p14:tracePt t="21707" x="10090150" y="1982788"/>
          <p14:tracePt t="21724" x="10117138" y="1982788"/>
          <p14:tracePt t="21740" x="10134600" y="1982788"/>
          <p14:tracePt t="21756" x="10171113" y="1965325"/>
          <p14:tracePt t="21773" x="10215563" y="1955800"/>
          <p14:tracePt t="21790" x="10252075" y="1938338"/>
          <p14:tracePt t="21806" x="10296525" y="1919288"/>
          <p14:tracePt t="21824" x="10313988" y="1911350"/>
          <p14:tracePt t="21824" x="10358438" y="1893888"/>
          <p14:tracePt t="21842" x="10375900" y="1884363"/>
          <p14:tracePt t="21856" x="10394950" y="1884363"/>
          <p14:tracePt t="21938" x="10394950" y="1874838"/>
          <p14:tracePt t="21979" x="10394950" y="1866900"/>
          <p14:tracePt t="21994" x="10394950" y="1857375"/>
          <p14:tracePt t="22004" x="10394950" y="1847850"/>
          <p14:tracePt t="22005" x="10385425" y="1839913"/>
          <p14:tracePt t="22024" x="10375900" y="1822450"/>
          <p14:tracePt t="22040" x="10348913" y="1785938"/>
          <p14:tracePt t="22056" x="10331450" y="1776413"/>
          <p14:tracePt t="22073" x="10323513" y="1776413"/>
          <p14:tracePt t="22234" x="10323513" y="1768475"/>
          <p14:tracePt t="22250" x="10304463" y="1758950"/>
          <p14:tracePt t="22258" x="10233025" y="1758950"/>
          <p14:tracePt t="22273" x="10099675" y="1751013"/>
          <p14:tracePt t="22274" x="10090150" y="1751013"/>
          <p14:tracePt t="22322" x="10072688" y="1751013"/>
          <p14:tracePt t="22330" x="10063163" y="1751013"/>
          <p14:tracePt t="22338" x="10055225" y="1751013"/>
          <p14:tracePt t="22338" x="10028238" y="1751013"/>
          <p14:tracePt t="22347" x="10010775" y="1751013"/>
          <p14:tracePt t="22357" x="9956800" y="1741488"/>
          <p14:tracePt t="22373" x="9902825" y="1741488"/>
          <p14:tracePt t="22391" x="9858375" y="1731963"/>
          <p14:tracePt t="22570" x="9831388" y="1731963"/>
          <p14:tracePt t="22578" x="9804400" y="1724025"/>
          <p14:tracePt t="22583" x="9777413" y="1724025"/>
          <p14:tracePt t="22589" x="9769475" y="1724025"/>
          <p14:tracePt t="22606" x="9759950" y="1724025"/>
          <p14:tracePt t="22623" x="9752013" y="1724025"/>
          <p14:tracePt t="22640" x="9732963" y="1724025"/>
          <p14:tracePt t="22640" x="9715500" y="1724025"/>
          <p14:tracePt t="22659" x="9698038" y="1724025"/>
          <p14:tracePt t="22672" x="9634538" y="1731963"/>
          <p14:tracePt t="22691" x="9582150" y="1731963"/>
          <p14:tracePt t="22707" x="9501188" y="1751013"/>
          <p14:tracePt t="22722" x="9439275" y="1758950"/>
          <p14:tracePt t="22739" x="9420225" y="1758950"/>
          <p14:tracePt t="22825" x="9412288" y="1758950"/>
          <p14:tracePt t="22842" x="9402763" y="1768475"/>
          <p14:tracePt t="22850" x="9385300" y="1768475"/>
          <p14:tracePt t="22866" x="9367838" y="1768475"/>
          <p14:tracePt t="22873" x="9358313" y="1768475"/>
          <p14:tracePt t="22890" x="9358313" y="1776413"/>
          <p14:tracePt t="22891" x="9340850" y="1785938"/>
          <p14:tracePt t="22907" x="9323388" y="1785938"/>
          <p14:tracePt t="22924" x="9304338" y="1795463"/>
          <p14:tracePt t="22940" x="9296400" y="1795463"/>
          <p14:tracePt t="23095" x="0" y="0"/>
        </p14:tracePtLst>
        <p14:tracePtLst>
          <p14:tracePt t="29378" x="10045700" y="5491163"/>
          <p14:tracePt t="29418" x="10045700" y="5483225"/>
          <p14:tracePt t="29426" x="10037763" y="5483225"/>
          <p14:tracePt t="29434" x="10028238" y="5483225"/>
          <p14:tracePt t="29442" x="10010775" y="5465763"/>
          <p14:tracePt t="29458" x="9974263" y="5456238"/>
          <p14:tracePt t="29474" x="9939338" y="5438775"/>
          <p14:tracePt t="29488" x="9894888" y="5419725"/>
          <p14:tracePt t="29506" x="9840913" y="5411788"/>
          <p14:tracePt t="29522" x="9742488" y="5394325"/>
          <p14:tracePt t="29522" x="9661525" y="5384800"/>
          <p14:tracePt t="29546" x="9545638" y="5384800"/>
          <p14:tracePt t="29555" x="9439275" y="5384800"/>
          <p14:tracePt t="29578" x="9340850" y="5384800"/>
          <p14:tracePt t="29588" x="9259888" y="5384800"/>
          <p14:tracePt t="29610" x="9205913" y="5394325"/>
          <p14:tracePt t="29620" x="9170988" y="5411788"/>
          <p14:tracePt t="29639" x="9126538" y="5438775"/>
          <p14:tracePt t="29655" x="9082088" y="5465763"/>
          <p14:tracePt t="29670" x="9028113" y="5500688"/>
          <p14:tracePt t="29689" x="8991600" y="5537200"/>
          <p14:tracePt t="29704" x="8974138" y="5562600"/>
          <p14:tracePt t="29721" x="8947150" y="5608638"/>
          <p14:tracePt t="29739" x="8929688" y="5626100"/>
          <p14:tracePt t="29756" x="8920163" y="5653088"/>
          <p14:tracePt t="29770" x="8920163" y="5680075"/>
          <p14:tracePt t="29788" x="8920163" y="5715000"/>
          <p14:tracePt t="29805" x="8939213" y="5751513"/>
          <p14:tracePt t="29820" x="8966200" y="5786438"/>
          <p14:tracePt t="29838" x="8991600" y="5822950"/>
          <p14:tracePt t="29855" x="9037638" y="5884863"/>
          <p14:tracePt t="29870" x="9090025" y="5929313"/>
          <p14:tracePt t="29888" x="9126538" y="5965825"/>
          <p14:tracePt t="29888" x="9134475" y="5991225"/>
          <p14:tracePt t="29907" x="9170988" y="6018213"/>
          <p14:tracePt t="29920" x="9251950" y="6072188"/>
          <p14:tracePt t="29939" x="9323388" y="6126163"/>
          <p14:tracePt t="29955" x="9394825" y="6161088"/>
          <p14:tracePt t="29972" x="9456738" y="6197600"/>
          <p14:tracePt t="29988" x="9491663" y="6232525"/>
          <p14:tracePt t="30005" x="9537700" y="6259513"/>
          <p14:tracePt t="30021" x="9563100" y="6276975"/>
          <p14:tracePt t="30037" x="9590088" y="6276975"/>
          <p14:tracePt t="30055" x="9599613" y="6276975"/>
          <p14:tracePt t="30072" x="9626600" y="6276975"/>
          <p14:tracePt t="30087" x="9661525" y="6286500"/>
          <p14:tracePt t="30105" x="9715500" y="6296025"/>
          <p14:tracePt t="30122" x="9769475" y="6296025"/>
          <p14:tracePt t="30122" x="9786938" y="6296025"/>
          <p14:tracePt t="30138" x="9813925" y="6296025"/>
          <p14:tracePt t="30156" x="9848850" y="6296025"/>
          <p14:tracePt t="30171" x="9894888" y="6296025"/>
          <p14:tracePt t="30188" x="9920288" y="6296025"/>
          <p14:tracePt t="30205" x="9929813" y="6296025"/>
          <p14:tracePt t="30222" x="9929813" y="6286500"/>
          <p14:tracePt t="30239" x="9939338" y="6276975"/>
          <p14:tracePt t="30254" x="9974263" y="6269038"/>
          <p14:tracePt t="30272" x="10010775" y="6251575"/>
          <p14:tracePt t="30288" x="10045700" y="6232525"/>
          <p14:tracePt t="30304" x="10072688" y="6215063"/>
          <p14:tracePt t="30304" x="10072688" y="6205538"/>
          <p14:tracePt t="30323" x="10090150" y="6188075"/>
          <p14:tracePt t="30339" x="10109200" y="6170613"/>
          <p14:tracePt t="30354" x="10126663" y="6153150"/>
          <p14:tracePt t="30371" x="10153650" y="6116638"/>
          <p14:tracePt t="30389" x="10188575" y="6089650"/>
          <p14:tracePt t="30404" x="10233025" y="6037263"/>
          <p14:tracePt t="30421" x="10296525" y="5991225"/>
          <p14:tracePt t="30439" x="10331450" y="5965825"/>
          <p14:tracePt t="30456" x="10358438" y="5938838"/>
          <p14:tracePt t="30471" x="10367963" y="5919788"/>
          <p14:tracePt t="30488" x="10375900" y="5902325"/>
          <p14:tracePt t="30505" x="10375900" y="5875338"/>
          <p14:tracePt t="30520" x="10375900" y="5857875"/>
          <p14:tracePt t="30520" x="10375900" y="5840413"/>
          <p14:tracePt t="30538" x="10375900" y="5822950"/>
          <p14:tracePt t="30555" x="10375900" y="5795963"/>
          <p14:tracePt t="30570" x="10367963" y="5759450"/>
          <p14:tracePt t="30588" x="10348913" y="5715000"/>
          <p14:tracePt t="30620" x="10331450" y="5688013"/>
          <p14:tracePt t="30621" x="10313988" y="5653088"/>
          <p14:tracePt t="30638" x="10304463" y="5626100"/>
          <p14:tracePt t="30655" x="10304463" y="5616575"/>
          <p14:tracePt t="30697" x="10287000" y="5599113"/>
          <p14:tracePt t="30706" x="10287000" y="5589588"/>
          <p14:tracePt t="30707" x="10277475" y="5581650"/>
          <p14:tracePt t="30707" x="10269538" y="5581650"/>
          <p14:tracePt t="30738" x="10260013" y="5572125"/>
          <p14:tracePt t="30739" x="10252075" y="5572125"/>
          <p14:tracePt t="30756" x="10233025" y="5554663"/>
          <p14:tracePt t="30771" x="10198100" y="5545138"/>
          <p14:tracePt t="30788" x="10153650" y="5527675"/>
          <p14:tracePt t="30804" x="10109200" y="5510213"/>
          <p14:tracePt t="30821" x="10072688" y="5491163"/>
          <p14:tracePt t="30837" x="10028238" y="5483225"/>
          <p14:tracePt t="30854" x="9974263" y="5465763"/>
          <p14:tracePt t="30871" x="9929813" y="5456238"/>
          <p14:tracePt t="30888" x="9867900" y="5446713"/>
          <p14:tracePt t="30905" x="9840913" y="5438775"/>
          <p14:tracePt t="30963" x="9823450" y="5438775"/>
          <p14:tracePt t="30977" x="9813925" y="5438775"/>
          <p14:tracePt t="31066" x="9804400" y="5438775"/>
          <p14:tracePt t="31098" x="9796463" y="5438775"/>
          <p14:tracePt t="31098" x="0" y="0"/>
        </p14:tracePtLst>
        <p14:tracePtLst>
          <p14:tracePt t="32346" x="10099675" y="1598613"/>
          <p14:tracePt t="32370" x="10090150" y="1598613"/>
          <p14:tracePt t="32386" x="10082213" y="1598613"/>
          <p14:tracePt t="32394" x="10072688" y="1598613"/>
          <p14:tracePt t="32410" x="10045700" y="1589088"/>
          <p14:tracePt t="32426" x="10001250" y="1581150"/>
          <p14:tracePt t="32442" x="9983788" y="1581150"/>
          <p14:tracePt t="32490" x="9947275" y="1571625"/>
          <p14:tracePt t="32498" x="9840913" y="1571625"/>
          <p14:tracePt t="32506" x="9759950" y="1571625"/>
          <p14:tracePt t="32546" x="9752013" y="1571625"/>
          <p14:tracePt t="32570" x="9742488" y="1571625"/>
          <p14:tracePt t="32642" x="9732963" y="1571625"/>
          <p14:tracePt t="32650" x="9688513" y="1581150"/>
          <p14:tracePt t="32658" x="9563100" y="1625600"/>
          <p14:tracePt t="32670" x="9447213" y="1660525"/>
          <p14:tracePt t="32690" x="9420225" y="1670050"/>
          <p14:tracePt t="32706" x="9420225" y="1679575"/>
          <p14:tracePt t="32762" x="9412288" y="1679575"/>
          <p14:tracePt t="32762" x="9385300" y="1687513"/>
          <p14:tracePt t="32786" x="9304338" y="1704975"/>
          <p14:tracePt t="32794" x="9259888" y="1714500"/>
          <p14:tracePt t="32803" x="9242425" y="1731963"/>
          <p14:tracePt t="32808" x="9232900" y="1731963"/>
          <p14:tracePt t="32820" x="9224963" y="1731963"/>
          <p14:tracePt t="32836" x="9215438" y="1751013"/>
          <p14:tracePt t="32853" x="9197975" y="1768475"/>
          <p14:tracePt t="32870" x="9180513" y="1795463"/>
          <p14:tracePt t="32888" x="9170988" y="1812925"/>
          <p14:tracePt t="32905" x="9161463" y="1822450"/>
          <p14:tracePt t="33066" x="9180513" y="1857375"/>
          <p14:tracePt t="33068" x="9242425" y="1901825"/>
          <p14:tracePt t="33086" x="9269413" y="1938338"/>
          <p14:tracePt t="33087" x="9323388" y="1973263"/>
          <p14:tracePt t="33103" x="9456738" y="2036763"/>
          <p14:tracePt t="33120" x="9582150" y="2081213"/>
          <p14:tracePt t="33137" x="9653588" y="2116138"/>
          <p14:tracePt t="33137" x="9671050" y="2125663"/>
          <p14:tracePt t="33157" x="9705975" y="2143125"/>
          <p14:tracePt t="33171" x="9759950" y="2170113"/>
          <p14:tracePt t="33187" x="9823450" y="2197100"/>
          <p14:tracePt t="33204" x="9894888" y="2241550"/>
          <p14:tracePt t="33220" x="9974263" y="2259013"/>
          <p14:tracePt t="33238" x="10037763" y="2295525"/>
          <p14:tracePt t="33253" x="10055225" y="2312988"/>
          <p14:tracePt t="33270" x="10082213" y="2312988"/>
          <p14:tracePt t="33287" x="10144125" y="2330450"/>
          <p14:tracePt t="33303" x="10188575" y="2339975"/>
          <p14:tracePt t="33320" x="10233025" y="2339975"/>
          <p14:tracePt t="33337" x="10296525" y="2339975"/>
          <p14:tracePt t="33353" x="10429875" y="2339975"/>
          <p14:tracePt t="33370" x="10510838" y="2339975"/>
          <p14:tracePt t="33388" x="10555288" y="2339975"/>
          <p14:tracePt t="33403" x="10572750" y="2330450"/>
          <p14:tracePt t="33420" x="10582275" y="2322513"/>
          <p14:tracePt t="33438" x="10599738" y="2303463"/>
          <p14:tracePt t="33453" x="10634663" y="2276475"/>
          <p14:tracePt t="33469" x="10680700" y="2259013"/>
          <p14:tracePt t="33488" x="10706100" y="2232025"/>
          <p14:tracePt t="33505" x="10725150" y="2214563"/>
          <p14:tracePt t="33519" x="10742613" y="2187575"/>
          <p14:tracePt t="33537" x="10752138" y="2170113"/>
          <p14:tracePt t="33537" x="10760075" y="2160588"/>
          <p14:tracePt t="33555" x="10769600" y="2133600"/>
          <p14:tracePt t="33570" x="10787063" y="2108200"/>
          <p14:tracePt t="33587" x="10804525" y="2071688"/>
          <p14:tracePt t="33604" x="10814050" y="2036763"/>
          <p14:tracePt t="33620" x="10831513" y="2000250"/>
          <p14:tracePt t="33637" x="10831513" y="1973263"/>
          <p14:tracePt t="33654" x="10831513" y="1955800"/>
          <p14:tracePt t="33669" x="10831513" y="1938338"/>
          <p14:tracePt t="33687" x="10831513" y="1919288"/>
          <p14:tracePt t="33704" x="10831513" y="1893888"/>
          <p14:tracePt t="33720" x="10831513" y="1866900"/>
          <p14:tracePt t="33737" x="10831513" y="1857375"/>
          <p14:tracePt t="33737" x="10831513" y="1847850"/>
          <p14:tracePt t="33826" x="10831513" y="1839913"/>
          <p14:tracePt t="33834" x="10831513" y="1830388"/>
          <p14:tracePt t="33834" x="10823575" y="1830388"/>
          <p14:tracePt t="33856" x="0" y="0"/>
        </p14:tracePtLst>
        <p14:tracePtLst>
          <p14:tracePt t="39820" x="3054350" y="3705225"/>
          <p14:tracePt t="39835" x="3044825" y="3705225"/>
          <p14:tracePt t="39843" x="3036888" y="3705225"/>
          <p14:tracePt t="39851" x="3000375" y="3705225"/>
          <p14:tracePt t="39859" x="2965450" y="3705225"/>
          <p14:tracePt t="39963" x="2928938" y="3705225"/>
          <p14:tracePt t="39976" x="2894013" y="3714750"/>
          <p14:tracePt t="39979" x="2884488" y="3724275"/>
          <p14:tracePt t="40091" x="2874963" y="3732213"/>
          <p14:tracePt t="40098" x="2867025" y="3751263"/>
          <p14:tracePt t="40100" x="2847975" y="3786188"/>
          <p14:tracePt t="40238" x="2847975" y="3795713"/>
          <p14:tracePt t="40251" x="2847975" y="3803650"/>
          <p14:tracePt t="40258" x="2847975" y="3822700"/>
          <p14:tracePt t="40258" x="2840038" y="3840163"/>
          <p14:tracePt t="40276" x="2840038" y="3857625"/>
          <p14:tracePt t="40277" x="2830513" y="3867150"/>
          <p14:tracePt t="40285" x="2830513" y="3911600"/>
          <p14:tracePt t="40302" x="2830513" y="3946525"/>
          <p14:tracePt t="40320" x="2830513" y="3973513"/>
          <p14:tracePt t="40335" x="2830513" y="4000500"/>
          <p14:tracePt t="40352" x="2830513" y="4017963"/>
          <p14:tracePt t="40369" x="2830513" y="4037013"/>
          <p14:tracePt t="40385" x="2840038" y="4044950"/>
          <p14:tracePt t="40385" x="2840038" y="4054475"/>
          <p14:tracePt t="40404" x="2847975" y="4062413"/>
          <p14:tracePt t="40420" x="2867025" y="4089400"/>
          <p14:tracePt t="40437" x="2874963" y="4098925"/>
          <p14:tracePt t="40452" x="2884488" y="4108450"/>
          <p14:tracePt t="40499" x="2894013" y="4108450"/>
          <p14:tracePt t="40571" x="2901950" y="4108450"/>
          <p14:tracePt t="40619" x="2911475" y="4108450"/>
          <p14:tracePt t="40627" x="2911475" y="4116388"/>
          <p14:tracePt t="40631" x="2919413" y="4116388"/>
          <p14:tracePt t="40636" x="2928938" y="4116388"/>
          <p14:tracePt t="40652" x="2938463" y="4116388"/>
          <p14:tracePt t="40691" x="2946400" y="4116388"/>
          <p14:tracePt t="40827" x="2946400" y="4125913"/>
          <p14:tracePt t="40843" x="2946400" y="4133850"/>
          <p14:tracePt t="40843" x="0" y="0"/>
        </p14:tracePtLst>
        <p14:tracePtLst>
          <p14:tracePt t="42470" x="9939338" y="3465513"/>
          <p14:tracePt t="42547" x="9929813" y="3465513"/>
          <p14:tracePt t="42555" x="9920288" y="3465513"/>
          <p14:tracePt t="42675" x="9912350" y="3465513"/>
          <p14:tracePt t="42683" x="9894888" y="3465513"/>
          <p14:tracePt t="42698" x="9875838" y="3465513"/>
          <p14:tracePt t="42707" x="9777413" y="3465513"/>
          <p14:tracePt t="42723" x="9752013" y="3473450"/>
          <p14:tracePt t="42794" x="9752013" y="3482975"/>
          <p14:tracePt t="42802" x="9742488" y="3490913"/>
          <p14:tracePt t="42822" x="9742488" y="3500438"/>
          <p14:tracePt t="42834" x="9732963" y="3509963"/>
          <p14:tracePt t="42851" x="9732963" y="3527425"/>
          <p14:tracePt t="42852" x="9715500" y="3544888"/>
          <p14:tracePt t="42870" x="9698038" y="3562350"/>
          <p14:tracePt t="42884" x="9688513" y="3581400"/>
          <p14:tracePt t="42902" x="9671050" y="3608388"/>
          <p14:tracePt t="42935" x="9661525" y="3643313"/>
          <p14:tracePt t="42935" x="9653588" y="3670300"/>
          <p14:tracePt t="42952" x="9653588" y="3679825"/>
          <p14:tracePt t="42987" x="9653588" y="3687763"/>
          <p14:tracePt t="42987" x="9644063" y="3687763"/>
          <p14:tracePt t="43002" x="9644063" y="3705225"/>
          <p14:tracePt t="43002" x="9644063" y="3724275"/>
          <p14:tracePt t="43020" x="9644063" y="3741738"/>
          <p14:tracePt t="43036" x="9653588" y="3768725"/>
          <p14:tracePt t="43051" x="9661525" y="3803650"/>
          <p14:tracePt t="43069" x="9680575" y="3830638"/>
          <p14:tracePt t="43085" x="9698038" y="3867150"/>
          <p14:tracePt t="43102" x="9725025" y="3894138"/>
          <p14:tracePt t="43119" x="9752013" y="3929063"/>
          <p14:tracePt t="43137" x="9786938" y="3946525"/>
          <p14:tracePt t="43151" x="9813925" y="3965575"/>
          <p14:tracePt t="43170" x="9858375" y="3990975"/>
          <p14:tracePt t="43187" x="9912350" y="4017963"/>
          <p14:tracePt t="43202" x="9974263" y="4037013"/>
          <p14:tracePt t="43202" x="10001250" y="4054475"/>
          <p14:tracePt t="43220" x="10055225" y="4071938"/>
          <p14:tracePt t="43236" x="10109200" y="4098925"/>
          <p14:tracePt t="43251" x="10134600" y="4098925"/>
          <p14:tracePt t="43269" x="10153650" y="4108450"/>
          <p14:tracePt t="43286" x="10161588" y="4108450"/>
          <p14:tracePt t="43301" x="10171113" y="4108450"/>
          <p14:tracePt t="43318" x="10180638" y="4108450"/>
          <p14:tracePt t="43335" x="10188575" y="4108450"/>
          <p14:tracePt t="43351" x="10206038" y="4108450"/>
          <p14:tracePt t="43368" x="10225088" y="4108450"/>
          <p14:tracePt t="43386" x="10242550" y="4108450"/>
          <p14:tracePt t="43403" x="10252075" y="4108450"/>
          <p14:tracePt t="43418" x="10277475" y="4108450"/>
          <p14:tracePt t="43437" x="10304463" y="4098925"/>
          <p14:tracePt t="43453" x="10331450" y="4089400"/>
          <p14:tracePt t="43468" x="10348913" y="4071938"/>
          <p14:tracePt t="43485" x="10358438" y="4054475"/>
          <p14:tracePt t="43502" x="10375900" y="4017963"/>
          <p14:tracePt t="43518" x="10402888" y="3983038"/>
          <p14:tracePt t="43535" x="10420350" y="3929063"/>
          <p14:tracePt t="43552" x="10429875" y="3875088"/>
          <p14:tracePt t="43567" x="10447338" y="3830638"/>
          <p14:tracePt t="43585" x="10456863" y="3786188"/>
          <p14:tracePt t="43603" x="10466388" y="3724275"/>
          <p14:tracePt t="43617" x="10466388" y="3652838"/>
          <p14:tracePt t="43707" x="10466388" y="3643313"/>
          <p14:tracePt t="43715" x="10456863" y="3616325"/>
          <p14:tracePt t="43724" x="10456863" y="3598863"/>
          <p14:tracePt t="43734" x="10439400" y="3571875"/>
          <p14:tracePt t="43751" x="10429875" y="3536950"/>
          <p14:tracePt t="43788" x="10420350" y="3527425"/>
          <p14:tracePt t="43919" x="0" y="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891072" y="260648"/>
            <a:ext cx="82080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r" eaLnBrk="1" hangingPunct="1">
              <a:spcBef>
                <a:spcPct val="0"/>
              </a:spcBef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sz="40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Модельная задача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3509040" y="1337221"/>
            <a:ext cx="7056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altLang="ja-JP" sz="2400" b="1" dirty="0" smtClean="0">
                <a:solidFill>
                  <a:srgbClr val="005A9C"/>
                </a:solidFill>
              </a:rPr>
              <a:t>Оптимальный принцип действия</a:t>
            </a:r>
            <a:endParaRPr lang="ru-RU" altLang="ja-JP" sz="2400" b="1" dirty="0">
              <a:solidFill>
                <a:srgbClr val="005A9C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1861350"/>
            <a:ext cx="5303912" cy="26198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31193"/>
            <a:ext cx="3143672" cy="56190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1704" y="1861350"/>
            <a:ext cx="3168352" cy="49966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272" y="4372873"/>
            <a:ext cx="2133846" cy="2485127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8976320" y="2167573"/>
            <a:ext cx="1080120" cy="5413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56581"/>
      </p:ext>
    </p:extLst>
  </p:cSld>
  <p:clrMapOvr>
    <a:masterClrMapping/>
  </p:clrMapOvr>
  <p:transition advTm="59444"/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1252" x="3036888" y="2955925"/>
          <p14:tracePt t="1282" x="3036888" y="2946400"/>
          <p14:tracePt t="1314" x="3036888" y="2938463"/>
          <p14:tracePt t="1322" x="3036888" y="2928938"/>
          <p14:tracePt t="1362" x="3036888" y="2919413"/>
          <p14:tracePt t="1394" x="3027363" y="2919413"/>
          <p14:tracePt t="1410" x="3017838" y="2901950"/>
          <p14:tracePt t="1427" x="3009900" y="2901950"/>
          <p14:tracePt t="1429" x="3000375" y="2894013"/>
          <p14:tracePt t="1446" x="2990850" y="2894013"/>
          <p14:tracePt t="1446" x="2982913" y="2874963"/>
          <p14:tracePt t="1464" x="2973388" y="2874963"/>
          <p14:tracePt t="1495" x="2955925" y="2867025"/>
          <p14:tracePt t="1496" x="2938463" y="2847975"/>
          <p14:tracePt t="1496" x="2928938" y="2847975"/>
          <p14:tracePt t="1516" x="2919413" y="2840038"/>
          <p14:tracePt t="1516" x="2911475" y="2840038"/>
          <p14:tracePt t="1549" x="2901950" y="2830513"/>
          <p14:tracePt t="1549" x="2894013" y="2822575"/>
          <p14:tracePt t="1568" x="2884488" y="2813050"/>
          <p14:tracePt t="1568" x="2867025" y="2803525"/>
          <p14:tracePt t="1578" x="2840038" y="2786063"/>
          <p14:tracePt t="1594" x="2803525" y="2759075"/>
          <p14:tracePt t="1612" x="2768600" y="2741613"/>
          <p14:tracePt t="1628" x="2732088" y="2724150"/>
          <p14:tracePt t="1645" x="2679700" y="2705100"/>
          <p14:tracePt t="1661" x="2625725" y="2660650"/>
          <p14:tracePt t="1678" x="2527300" y="2608263"/>
          <p14:tracePt t="1695" x="2411413" y="2544763"/>
          <p14:tracePt t="1711" x="2330450" y="2500313"/>
          <p14:tracePt t="1727" x="2286000" y="2490788"/>
          <p14:tracePt t="1744" x="2251075" y="2473325"/>
          <p14:tracePt t="1761" x="2179638" y="2455863"/>
          <p14:tracePt t="1780" x="2133600" y="2438400"/>
          <p14:tracePt t="1797" x="2071688" y="2428875"/>
          <p14:tracePt t="1811" x="1982788" y="2419350"/>
          <p14:tracePt t="1829" x="1893888" y="2401888"/>
          <p14:tracePt t="1847" x="1884363" y="2393950"/>
          <p14:tracePt t="1863" x="1731963" y="2374900"/>
          <p14:tracePt t="1879" x="1625600" y="2374900"/>
          <p14:tracePt t="1896" x="1562100" y="2374900"/>
          <p14:tracePt t="1913" x="1527175" y="2374900"/>
          <p14:tracePt t="1929" x="1473200" y="2374900"/>
          <p14:tracePt t="1948" x="1419225" y="2393950"/>
          <p14:tracePt t="1948" x="1393825" y="2401888"/>
          <p14:tracePt t="1979" x="1374775" y="2419350"/>
          <p14:tracePt t="1979" x="1330325" y="2428875"/>
          <p14:tracePt t="1994" x="1285875" y="2455863"/>
          <p14:tracePt t="2027" x="1250950" y="2482850"/>
          <p14:tracePt t="2027" x="1214438" y="2517775"/>
          <p14:tracePt t="2045" x="1160463" y="2571750"/>
          <p14:tracePt t="2062" x="1108075" y="2625725"/>
          <p14:tracePt t="2078" x="1044575" y="2687638"/>
          <p14:tracePt t="2096" x="990600" y="2741613"/>
          <p14:tracePt t="2111" x="919163" y="2813050"/>
          <p14:tracePt t="2128" x="866775" y="2894013"/>
          <p14:tracePt t="2144" x="803275" y="2965450"/>
          <p14:tracePt t="2144" x="795338" y="3000375"/>
          <p14:tracePt t="2162" x="768350" y="3036888"/>
          <p14:tracePt t="2162" x="758825" y="3054350"/>
          <p14:tracePt t="2178" x="731838" y="3108325"/>
          <p14:tracePt t="2194" x="723900" y="3152775"/>
          <p14:tracePt t="2210" x="696913" y="3197225"/>
          <p14:tracePt t="2228" x="687388" y="3241675"/>
          <p14:tracePt t="2243" x="679450" y="3268663"/>
          <p14:tracePt t="2263" x="669925" y="3313113"/>
          <p14:tracePt t="2278" x="660400" y="3340100"/>
          <p14:tracePt t="2294" x="652463" y="3367088"/>
          <p14:tracePt t="2312" x="652463" y="3402013"/>
          <p14:tracePt t="2329" x="652463" y="3429000"/>
          <p14:tracePt t="2344" x="642938" y="3482975"/>
          <p14:tracePt t="2360" x="642938" y="3536950"/>
          <p14:tracePt t="2360" x="642938" y="3562350"/>
          <p14:tracePt t="2378" x="642938" y="3625850"/>
          <p14:tracePt t="2395" x="642938" y="3714750"/>
          <p14:tracePt t="2410" x="642938" y="3813175"/>
          <p14:tracePt t="2427" x="642938" y="3919538"/>
          <p14:tracePt t="2445" x="652463" y="4010025"/>
          <p14:tracePt t="2460" x="679450" y="4089400"/>
          <p14:tracePt t="2479" x="696913" y="4133850"/>
          <p14:tracePt t="2495" x="714375" y="4197350"/>
          <p14:tracePt t="2511" x="750888" y="4268788"/>
          <p14:tracePt t="2530" x="795338" y="4330700"/>
          <p14:tracePt t="2545" x="830263" y="4384675"/>
          <p14:tracePt t="2560" x="866775" y="4456113"/>
          <p14:tracePt t="2578" x="884238" y="4491038"/>
          <p14:tracePt t="2595" x="901700" y="4518025"/>
          <p14:tracePt t="2612" x="919163" y="4545013"/>
          <p14:tracePt t="2627" x="938213" y="4572000"/>
          <p14:tracePt t="2644" x="973138" y="4598988"/>
          <p14:tracePt t="2660" x="1009650" y="4633913"/>
          <p14:tracePt t="2677" x="1044575" y="4660900"/>
          <p14:tracePt t="2694" x="1071563" y="4687888"/>
          <p14:tracePt t="2713" x="1108075" y="4714875"/>
          <p14:tracePt t="2728" x="1160463" y="4741863"/>
          <p14:tracePt t="2728" x="1196975" y="4759325"/>
          <p14:tracePt t="2761" x="1223963" y="4786313"/>
          <p14:tracePt t="2761" x="1241425" y="4795838"/>
          <p14:tracePt t="2763" x="1295400" y="4830763"/>
          <p14:tracePt t="2779" x="1347788" y="4867275"/>
          <p14:tracePt t="2796" x="1411288" y="4911725"/>
          <p14:tracePt t="2813" x="1490663" y="4938713"/>
          <p14:tracePt t="2830" x="1562100" y="4973638"/>
          <p14:tracePt t="2845" x="1633538" y="5010150"/>
          <p14:tracePt t="2862" x="1724025" y="5037138"/>
          <p14:tracePt t="2879" x="1830388" y="5072063"/>
          <p14:tracePt t="2895" x="1911350" y="5089525"/>
          <p14:tracePt t="2912" x="1982788" y="5116513"/>
          <p14:tracePt t="2928" x="2054225" y="5133975"/>
          <p14:tracePt t="2945" x="2125663" y="5143500"/>
          <p14:tracePt t="2963" x="2170113" y="5143500"/>
          <p14:tracePt t="2980" x="2224088" y="5153025"/>
          <p14:tracePt t="2995" x="2286000" y="5160963"/>
          <p14:tracePt t="3012" x="2366963" y="5170488"/>
          <p14:tracePt t="3029" x="2473325" y="5170488"/>
          <p14:tracePt t="3045" x="2544763" y="5180013"/>
          <p14:tracePt t="3062" x="2625725" y="5180013"/>
          <p14:tracePt t="3079" x="2679700" y="5180013"/>
          <p14:tracePt t="3096" x="2732088" y="5180013"/>
          <p14:tracePt t="3112" x="2795588" y="5180013"/>
          <p14:tracePt t="3128" x="2847975" y="5160963"/>
          <p14:tracePt t="3145" x="2928938" y="5153025"/>
          <p14:tracePt t="3163" x="2965450" y="5133975"/>
          <p14:tracePt t="3179" x="3017838" y="5126038"/>
          <p14:tracePt t="3196" x="3062288" y="5099050"/>
          <p14:tracePt t="3212" x="3108325" y="5072063"/>
          <p14:tracePt t="3228" x="3152775" y="5062538"/>
          <p14:tracePt t="3261" x="3179763" y="5037138"/>
          <p14:tracePt t="3262" x="3197225" y="5018088"/>
          <p14:tracePt t="3279" x="3241675" y="4983163"/>
          <p14:tracePt t="3295" x="3313113" y="4956175"/>
          <p14:tracePt t="3295" x="3340100" y="4929188"/>
          <p14:tracePt t="3315" x="3384550" y="4911725"/>
          <p14:tracePt t="3327" x="3446463" y="4848225"/>
          <p14:tracePt t="3345" x="3500438" y="4768850"/>
          <p14:tracePt t="3363" x="3517900" y="4724400"/>
          <p14:tracePt t="3378" x="3527425" y="4687888"/>
          <p14:tracePt t="3395" x="3554413" y="4625975"/>
          <p14:tracePt t="3413" x="3589338" y="4527550"/>
          <p14:tracePt t="3428" x="3625850" y="4438650"/>
          <p14:tracePt t="3445" x="3643313" y="4340225"/>
          <p14:tracePt t="3462" x="3643313" y="4214813"/>
          <p14:tracePt t="3478" x="3625850" y="4062413"/>
          <p14:tracePt t="3495" x="3589338" y="3902075"/>
          <p14:tracePt t="3512" x="3554413" y="3768725"/>
          <p14:tracePt t="3527" x="3517900" y="3652838"/>
          <p14:tracePt t="3544" x="3509963" y="3625850"/>
          <p14:tracePt t="3578" x="3509963" y="3616325"/>
          <p14:tracePt t="3580" x="3500438" y="3544888"/>
          <p14:tracePt t="3595" x="3465513" y="3473450"/>
          <p14:tracePt t="3612" x="3384550" y="3330575"/>
          <p14:tracePt t="3630" x="3348038" y="3251200"/>
          <p14:tracePt t="3644" x="3330575" y="3214688"/>
          <p14:tracePt t="3663" x="3295650" y="3143250"/>
          <p14:tracePt t="3679" x="3276600" y="3133725"/>
          <p14:tracePt t="3694" x="3241675" y="3098800"/>
          <p14:tracePt t="3712" x="3224213" y="3071813"/>
          <p14:tracePt t="3728" x="3187700" y="3044825"/>
          <p14:tracePt t="3745" x="3152775" y="3017838"/>
          <p14:tracePt t="3745" x="3125788" y="2990850"/>
          <p14:tracePt t="3764" x="3036888" y="2946400"/>
          <p14:tracePt t="3779" x="2928938" y="2874963"/>
          <p14:tracePt t="3795" x="2857500" y="2822575"/>
          <p14:tracePt t="3812" x="2822575" y="2786063"/>
          <p14:tracePt t="3829" x="2803525" y="2768600"/>
          <p14:tracePt t="3846" x="2786063" y="2751138"/>
          <p14:tracePt t="3861" x="2751138" y="2732088"/>
          <p14:tracePt t="3879" x="2714625" y="2705100"/>
          <p14:tracePt t="3895" x="2633663" y="2652713"/>
          <p14:tracePt t="3911" x="2608263" y="2633663"/>
          <p14:tracePt t="3929" x="2598738" y="2625725"/>
          <p14:tracePt t="3945" x="2589213" y="2625725"/>
          <p14:tracePt t="3961" x="2589213" y="2616200"/>
          <p14:tracePt t="3978" x="0" y="0"/>
        </p14:tracePtLst>
        <p14:tracePtLst>
          <p14:tracePt t="9845" x="10796588" y="2786063"/>
          <p14:tracePt t="9906" x="10796588" y="2776538"/>
          <p14:tracePt t="9906" x="10787063" y="2776538"/>
          <p14:tracePt t="9922" x="10777538" y="2768600"/>
          <p14:tracePt t="9930" x="10752138" y="2768600"/>
          <p14:tracePt t="9930" x="10725150" y="2759075"/>
          <p14:tracePt t="9946" x="10688638" y="2751138"/>
          <p14:tracePt t="9954" x="10661650" y="2741613"/>
          <p14:tracePt t="9954" x="10626725" y="2732088"/>
          <p14:tracePt t="9963" x="10572750" y="2724150"/>
          <p14:tracePt t="9976" x="10483850" y="2705100"/>
          <p14:tracePt t="9976" x="10420350" y="2697163"/>
          <p14:tracePt t="9995" x="10323513" y="2687638"/>
          <p14:tracePt t="10027" x="10198100" y="2687638"/>
          <p14:tracePt t="10027" x="10037763" y="2687638"/>
          <p14:tracePt t="10043" x="9823450" y="2679700"/>
          <p14:tracePt t="10060" x="9644063" y="2679700"/>
          <p14:tracePt t="10076" x="9518650" y="2679700"/>
          <p14:tracePt t="10093" x="9385300" y="2687638"/>
          <p14:tracePt t="10110" x="9232900" y="2697163"/>
          <p14:tracePt t="10126" x="9072563" y="2705100"/>
          <p14:tracePt t="10144" x="8902700" y="2714625"/>
          <p14:tracePt t="10161" x="8769350" y="2732088"/>
          <p14:tracePt t="10176" x="8688388" y="2751138"/>
          <p14:tracePt t="10176" x="8634413" y="2759075"/>
          <p14:tracePt t="10195" x="8609013" y="2768600"/>
          <p14:tracePt t="10195" x="8572500" y="2786063"/>
          <p14:tracePt t="10211" x="8491538" y="2830513"/>
          <p14:tracePt t="10228" x="8420100" y="2867025"/>
          <p14:tracePt t="10243" x="8367713" y="2919413"/>
          <p14:tracePt t="10260" x="8340725" y="2955925"/>
          <p14:tracePt t="10314" x="8340725" y="2982913"/>
          <p14:tracePt t="10322" x="8340725" y="3017838"/>
          <p14:tracePt t="10325" x="8340725" y="3044825"/>
          <p14:tracePt t="10332" x="8340725" y="3071813"/>
          <p14:tracePt t="10343" x="8340725" y="3143250"/>
          <p14:tracePt t="10360" x="8367713" y="3232150"/>
          <p14:tracePt t="10376" x="8402638" y="3330575"/>
          <p14:tracePt t="10392" x="8456613" y="3446463"/>
          <p14:tracePt t="10392" x="8483600" y="3509963"/>
          <p14:tracePt t="10411" x="8537575" y="3616325"/>
          <p14:tracePt t="10427" x="8599488" y="3732213"/>
          <p14:tracePt t="10442" x="8634413" y="3786188"/>
          <p14:tracePt t="10459" x="8670925" y="3848100"/>
          <p14:tracePt t="10477" x="8715375" y="3902075"/>
          <p14:tracePt t="10494" x="8796338" y="3973513"/>
          <p14:tracePt t="10509" x="8894763" y="4054475"/>
          <p14:tracePt t="10527" x="9010650" y="4116388"/>
          <p14:tracePt t="10543" x="9126538" y="4187825"/>
          <p14:tracePt t="10559" x="9259888" y="4268788"/>
          <p14:tracePt t="10577" x="9394825" y="4330700"/>
          <p14:tracePt t="10594" x="9634538" y="4411663"/>
          <p14:tracePt t="10610" x="9796463" y="4438650"/>
          <p14:tracePt t="10628" x="9947275" y="4446588"/>
          <p14:tracePt t="10644" x="10082213" y="4456113"/>
          <p14:tracePt t="10659" x="10215563" y="4456113"/>
          <p14:tracePt t="10677" x="10269538" y="4456113"/>
          <p14:tracePt t="10693" x="10348913" y="4438650"/>
          <p14:tracePt t="10709" x="10375900" y="4411663"/>
          <p14:tracePt t="10726" x="10394950" y="4402138"/>
          <p14:tracePt t="10743" x="10394950" y="4394200"/>
          <p14:tracePt t="10778" x="10402888" y="4384675"/>
          <p14:tracePt t="10883" x="10394950" y="4384675"/>
          <p14:tracePt t="10890" x="10385425" y="4384675"/>
          <p14:tracePt t="10898" x="10375900" y="4375150"/>
          <p14:tracePt t="10911" x="0" y="0"/>
        </p14:tracePtLst>
        <p14:tracePtLst>
          <p14:tracePt t="18857" x="10269538" y="2732088"/>
          <p14:tracePt t="18954" x="10260013" y="2732088"/>
          <p14:tracePt t="18977" x="10252075" y="2732088"/>
          <p14:tracePt t="18986" x="10242550" y="2732088"/>
          <p14:tracePt t="18994" x="10225088" y="2732088"/>
          <p14:tracePt t="18999" x="10198100" y="2732088"/>
          <p14:tracePt t="19007" x="10153650" y="2732088"/>
          <p14:tracePt t="19024" x="10072688" y="2732088"/>
          <p14:tracePt t="19040" x="10010775" y="2732088"/>
          <p14:tracePt t="19040" x="9991725" y="2732088"/>
          <p14:tracePt t="19059" x="9939338" y="2732088"/>
          <p14:tracePt t="19077" x="9885363" y="2732088"/>
          <p14:tracePt t="19090" x="9823450" y="2732088"/>
          <p14:tracePt t="19108" x="9732963" y="2732088"/>
          <p14:tracePt t="19125" x="9661525" y="2732088"/>
          <p14:tracePt t="19140" x="9617075" y="2732088"/>
          <p14:tracePt t="19159" x="9518650" y="2732088"/>
          <p14:tracePt t="19175" x="9510713" y="2732088"/>
          <p14:tracePt t="19190" x="9474200" y="2732088"/>
          <p14:tracePt t="19207" x="9420225" y="2732088"/>
          <p14:tracePt t="19224" x="9385300" y="2732088"/>
          <p14:tracePt t="19224" x="9367838" y="2732088"/>
          <p14:tracePt t="19243" x="9348788" y="2732088"/>
          <p14:tracePt t="19257" x="9296400" y="2751138"/>
          <p14:tracePt t="19275" x="9269413" y="2768600"/>
          <p14:tracePt t="19292" x="9259888" y="2768600"/>
          <p14:tracePt t="19307" x="9242425" y="2776538"/>
          <p14:tracePt t="19324" x="9205913" y="2786063"/>
          <p14:tracePt t="19342" x="9170988" y="2803525"/>
          <p14:tracePt t="19357" x="9126538" y="2822575"/>
          <p14:tracePt t="19374" x="9090025" y="2840038"/>
          <p14:tracePt t="19391" x="9063038" y="2857500"/>
          <p14:tracePt t="19407" x="9045575" y="2874963"/>
          <p14:tracePt t="19424" x="9018588" y="2894013"/>
          <p14:tracePt t="19424" x="9010650" y="2919413"/>
          <p14:tracePt t="19442" x="9001125" y="2928938"/>
          <p14:tracePt t="19457" x="8947150" y="2982913"/>
          <p14:tracePt t="19476" x="8875713" y="3036888"/>
          <p14:tracePt t="19491" x="8823325" y="3089275"/>
          <p14:tracePt t="19508" x="8777288" y="3179763"/>
          <p14:tracePt t="19524" x="8732838" y="3259138"/>
          <p14:tracePt t="19541" x="8697913" y="3340100"/>
          <p14:tracePt t="19557" x="8653463" y="3411538"/>
          <p14:tracePt t="19574" x="8643938" y="3438525"/>
          <p14:tracePt t="19610" x="8643938" y="3446463"/>
          <p14:tracePt t="19610" x="8643938" y="3482975"/>
          <p14:tracePt t="19623" x="8643938" y="3544888"/>
          <p14:tracePt t="19641" x="8653463" y="3608388"/>
          <p14:tracePt t="19641" x="8661400" y="3625850"/>
          <p14:tracePt t="19659" x="8670925" y="3697288"/>
          <p14:tracePt t="19675" x="8705850" y="3768725"/>
          <p14:tracePt t="19691" x="8742363" y="3857625"/>
          <p14:tracePt t="19708" x="8804275" y="3965575"/>
          <p14:tracePt t="19725" x="8894763" y="4098925"/>
          <p14:tracePt t="19740" x="9010650" y="4241800"/>
          <p14:tracePt t="19757" x="9063038" y="4295775"/>
          <p14:tracePt t="19774" x="9109075" y="4340225"/>
          <p14:tracePt t="19790" x="9161463" y="4384675"/>
          <p14:tracePt t="19808" x="9180513" y="4419600"/>
          <p14:tracePt t="19840" x="9197975" y="4429125"/>
          <p14:tracePt t="19840" x="9197975" y="4446588"/>
          <p14:tracePt t="19840" x="9215438" y="4446588"/>
          <p14:tracePt t="19859" x="9224963" y="4465638"/>
          <p14:tracePt t="19859" x="9232900" y="4473575"/>
          <p14:tracePt t="19875" x="9277350" y="4500563"/>
          <p14:tracePt t="19890" x="9313863" y="4537075"/>
          <p14:tracePt t="19907" x="9340850" y="4545013"/>
          <p14:tracePt t="19924" x="9348788" y="4554538"/>
          <p14:tracePt t="19940" x="9375775" y="4562475"/>
          <p14:tracePt t="19957" x="9394825" y="4572000"/>
          <p14:tracePt t="19974" x="9402763" y="4581525"/>
          <p14:tracePt t="19991" x="9412288" y="4581525"/>
          <p14:tracePt t="20006" x="9429750" y="4589463"/>
          <p14:tracePt t="20024" x="9466263" y="4608513"/>
          <p14:tracePt t="20040" x="9545638" y="4616450"/>
          <p14:tracePt t="20056" x="9661525" y="4633913"/>
          <p14:tracePt t="20056" x="9742488" y="4643438"/>
          <p14:tracePt t="20075" x="9858375" y="4643438"/>
          <p14:tracePt t="20091" x="9966325" y="4643438"/>
          <p14:tracePt t="20106" x="10045700" y="4616450"/>
          <p14:tracePt t="20123" x="10099675" y="4589463"/>
          <p14:tracePt t="20141" x="10134600" y="4562475"/>
          <p14:tracePt t="20156" x="10171113" y="4527550"/>
          <p14:tracePt t="20175" x="10225088" y="4473575"/>
          <p14:tracePt t="20191" x="10277475" y="4429125"/>
          <p14:tracePt t="20209" x="10340975" y="4348163"/>
          <p14:tracePt t="20223" x="10358438" y="4313238"/>
          <p14:tracePt t="20240" x="10367963" y="4303713"/>
          <p14:tracePt t="20258" x="10466388" y="4179888"/>
          <p14:tracePt t="20273" x="10582275" y="3973513"/>
          <p14:tracePt t="20292" x="10634663" y="3857625"/>
          <p14:tracePt t="20307" x="10644188" y="3759200"/>
          <p14:tracePt t="20323" x="10644188" y="3660775"/>
          <p14:tracePt t="20340" x="10626725" y="3544888"/>
          <p14:tracePt t="20358" x="10599738" y="3429000"/>
          <p14:tracePt t="20374" x="10582275" y="3357563"/>
          <p14:tracePt t="20390" x="10563225" y="3286125"/>
          <p14:tracePt t="20407" x="10528300" y="3197225"/>
          <p14:tracePt t="20423" x="10518775" y="3152775"/>
          <p14:tracePt t="20441" x="10501313" y="3081338"/>
          <p14:tracePt t="20441" x="10491788" y="3062288"/>
          <p14:tracePt t="20458" x="10466388" y="3009900"/>
          <p14:tracePt t="20475" x="10456863" y="2928938"/>
          <p14:tracePt t="20490" x="10429875" y="2884488"/>
          <p14:tracePt t="20507" x="10429875" y="2867025"/>
          <p14:tracePt t="20578" x="10420350" y="2867025"/>
          <p14:tracePt t="20586" x="10420350" y="2857500"/>
          <p14:tracePt t="20586" x="10420350" y="2847975"/>
          <p14:tracePt t="20596" x="10394950" y="2830513"/>
          <p14:tracePt t="20607" x="10385425" y="2830513"/>
          <p14:tracePt t="20607" x="0" y="0"/>
        </p14:tracePtLst>
        <p14:tracePtLst>
          <p14:tracePt t="21411" x="9215438" y="1803400"/>
          <p14:tracePt t="21433" x="9224963" y="1803400"/>
          <p14:tracePt t="21466" x="9232900" y="1812925"/>
          <p14:tracePt t="21482" x="9251950" y="1822450"/>
          <p14:tracePt t="21490" x="9259888" y="1822450"/>
          <p14:tracePt t="21498" x="9304338" y="1839913"/>
          <p14:tracePt t="21507" x="9375775" y="1866900"/>
          <p14:tracePt t="21530" x="9447213" y="1893888"/>
          <p14:tracePt t="21539" x="9537700" y="1911350"/>
          <p14:tracePt t="21562" x="9644063" y="1938338"/>
          <p14:tracePt t="21573" x="9742488" y="1973263"/>
          <p14:tracePt t="21594" x="9769475" y="1973263"/>
          <p14:tracePt t="21650" x="9796463" y="1973263"/>
          <p14:tracePt t="21662" x="9831388" y="1973263"/>
          <p14:tracePt t="21663" x="9875838" y="1973263"/>
          <p14:tracePt t="21674" x="9974263" y="1982788"/>
          <p14:tracePt t="21674" x="10010775" y="1982788"/>
          <p14:tracePt t="21698" x="10063163" y="1982788"/>
          <p14:tracePt t="21707" x="10090150" y="1982788"/>
          <p14:tracePt t="21724" x="10117138" y="1982788"/>
          <p14:tracePt t="21740" x="10134600" y="1982788"/>
          <p14:tracePt t="21756" x="10171113" y="1965325"/>
          <p14:tracePt t="21773" x="10215563" y="1955800"/>
          <p14:tracePt t="21790" x="10252075" y="1938338"/>
          <p14:tracePt t="21806" x="10296525" y="1919288"/>
          <p14:tracePt t="21824" x="10313988" y="1911350"/>
          <p14:tracePt t="21824" x="10358438" y="1893888"/>
          <p14:tracePt t="21842" x="10375900" y="1884363"/>
          <p14:tracePt t="21856" x="10394950" y="1884363"/>
          <p14:tracePt t="21938" x="10394950" y="1874838"/>
          <p14:tracePt t="21979" x="10394950" y="1866900"/>
          <p14:tracePt t="21994" x="10394950" y="1857375"/>
          <p14:tracePt t="22004" x="10394950" y="1847850"/>
          <p14:tracePt t="22005" x="10385425" y="1839913"/>
          <p14:tracePt t="22024" x="10375900" y="1822450"/>
          <p14:tracePt t="22040" x="10348913" y="1785938"/>
          <p14:tracePt t="22056" x="10331450" y="1776413"/>
          <p14:tracePt t="22073" x="10323513" y="1776413"/>
          <p14:tracePt t="22234" x="10323513" y="1768475"/>
          <p14:tracePt t="22250" x="10304463" y="1758950"/>
          <p14:tracePt t="22258" x="10233025" y="1758950"/>
          <p14:tracePt t="22273" x="10099675" y="1751013"/>
          <p14:tracePt t="22274" x="10090150" y="1751013"/>
          <p14:tracePt t="22322" x="10072688" y="1751013"/>
          <p14:tracePt t="22330" x="10063163" y="1751013"/>
          <p14:tracePt t="22338" x="10055225" y="1751013"/>
          <p14:tracePt t="22338" x="10028238" y="1751013"/>
          <p14:tracePt t="22347" x="10010775" y="1751013"/>
          <p14:tracePt t="22357" x="9956800" y="1741488"/>
          <p14:tracePt t="22373" x="9902825" y="1741488"/>
          <p14:tracePt t="22391" x="9858375" y="1731963"/>
          <p14:tracePt t="22570" x="9831388" y="1731963"/>
          <p14:tracePt t="22578" x="9804400" y="1724025"/>
          <p14:tracePt t="22583" x="9777413" y="1724025"/>
          <p14:tracePt t="22589" x="9769475" y="1724025"/>
          <p14:tracePt t="22606" x="9759950" y="1724025"/>
          <p14:tracePt t="22623" x="9752013" y="1724025"/>
          <p14:tracePt t="22640" x="9732963" y="1724025"/>
          <p14:tracePt t="22640" x="9715500" y="1724025"/>
          <p14:tracePt t="22659" x="9698038" y="1724025"/>
          <p14:tracePt t="22672" x="9634538" y="1731963"/>
          <p14:tracePt t="22691" x="9582150" y="1731963"/>
          <p14:tracePt t="22707" x="9501188" y="1751013"/>
          <p14:tracePt t="22722" x="9439275" y="1758950"/>
          <p14:tracePt t="22739" x="9420225" y="1758950"/>
          <p14:tracePt t="22825" x="9412288" y="1758950"/>
          <p14:tracePt t="22842" x="9402763" y="1768475"/>
          <p14:tracePt t="22850" x="9385300" y="1768475"/>
          <p14:tracePt t="22866" x="9367838" y="1768475"/>
          <p14:tracePt t="22873" x="9358313" y="1768475"/>
          <p14:tracePt t="22890" x="9358313" y="1776413"/>
          <p14:tracePt t="22891" x="9340850" y="1785938"/>
          <p14:tracePt t="22907" x="9323388" y="1785938"/>
          <p14:tracePt t="22924" x="9304338" y="1795463"/>
          <p14:tracePt t="22940" x="9296400" y="1795463"/>
          <p14:tracePt t="23095" x="0" y="0"/>
        </p14:tracePtLst>
        <p14:tracePtLst>
          <p14:tracePt t="29378" x="10045700" y="5491163"/>
          <p14:tracePt t="29418" x="10045700" y="5483225"/>
          <p14:tracePt t="29426" x="10037763" y="5483225"/>
          <p14:tracePt t="29434" x="10028238" y="5483225"/>
          <p14:tracePt t="29442" x="10010775" y="5465763"/>
          <p14:tracePt t="29458" x="9974263" y="5456238"/>
          <p14:tracePt t="29474" x="9939338" y="5438775"/>
          <p14:tracePt t="29488" x="9894888" y="5419725"/>
          <p14:tracePt t="29506" x="9840913" y="5411788"/>
          <p14:tracePt t="29522" x="9742488" y="5394325"/>
          <p14:tracePt t="29522" x="9661525" y="5384800"/>
          <p14:tracePt t="29546" x="9545638" y="5384800"/>
          <p14:tracePt t="29555" x="9439275" y="5384800"/>
          <p14:tracePt t="29578" x="9340850" y="5384800"/>
          <p14:tracePt t="29588" x="9259888" y="5384800"/>
          <p14:tracePt t="29610" x="9205913" y="5394325"/>
          <p14:tracePt t="29620" x="9170988" y="5411788"/>
          <p14:tracePt t="29639" x="9126538" y="5438775"/>
          <p14:tracePt t="29655" x="9082088" y="5465763"/>
          <p14:tracePt t="29670" x="9028113" y="5500688"/>
          <p14:tracePt t="29689" x="8991600" y="5537200"/>
          <p14:tracePt t="29704" x="8974138" y="5562600"/>
          <p14:tracePt t="29721" x="8947150" y="5608638"/>
          <p14:tracePt t="29739" x="8929688" y="5626100"/>
          <p14:tracePt t="29756" x="8920163" y="5653088"/>
          <p14:tracePt t="29770" x="8920163" y="5680075"/>
          <p14:tracePt t="29788" x="8920163" y="5715000"/>
          <p14:tracePt t="29805" x="8939213" y="5751513"/>
          <p14:tracePt t="29820" x="8966200" y="5786438"/>
          <p14:tracePt t="29838" x="8991600" y="5822950"/>
          <p14:tracePt t="29855" x="9037638" y="5884863"/>
          <p14:tracePt t="29870" x="9090025" y="5929313"/>
          <p14:tracePt t="29888" x="9126538" y="5965825"/>
          <p14:tracePt t="29888" x="9134475" y="5991225"/>
          <p14:tracePt t="29907" x="9170988" y="6018213"/>
          <p14:tracePt t="29920" x="9251950" y="6072188"/>
          <p14:tracePt t="29939" x="9323388" y="6126163"/>
          <p14:tracePt t="29955" x="9394825" y="6161088"/>
          <p14:tracePt t="29972" x="9456738" y="6197600"/>
          <p14:tracePt t="29988" x="9491663" y="6232525"/>
          <p14:tracePt t="30005" x="9537700" y="6259513"/>
          <p14:tracePt t="30021" x="9563100" y="6276975"/>
          <p14:tracePt t="30037" x="9590088" y="6276975"/>
          <p14:tracePt t="30055" x="9599613" y="6276975"/>
          <p14:tracePt t="30072" x="9626600" y="6276975"/>
          <p14:tracePt t="30087" x="9661525" y="6286500"/>
          <p14:tracePt t="30105" x="9715500" y="6296025"/>
          <p14:tracePt t="30122" x="9769475" y="6296025"/>
          <p14:tracePt t="30122" x="9786938" y="6296025"/>
          <p14:tracePt t="30138" x="9813925" y="6296025"/>
          <p14:tracePt t="30156" x="9848850" y="6296025"/>
          <p14:tracePt t="30171" x="9894888" y="6296025"/>
          <p14:tracePt t="30188" x="9920288" y="6296025"/>
          <p14:tracePt t="30205" x="9929813" y="6296025"/>
          <p14:tracePt t="30222" x="9929813" y="6286500"/>
          <p14:tracePt t="30239" x="9939338" y="6276975"/>
          <p14:tracePt t="30254" x="9974263" y="6269038"/>
          <p14:tracePt t="30272" x="10010775" y="6251575"/>
          <p14:tracePt t="30288" x="10045700" y="6232525"/>
          <p14:tracePt t="30304" x="10072688" y="6215063"/>
          <p14:tracePt t="30304" x="10072688" y="6205538"/>
          <p14:tracePt t="30323" x="10090150" y="6188075"/>
          <p14:tracePt t="30339" x="10109200" y="6170613"/>
          <p14:tracePt t="30354" x="10126663" y="6153150"/>
          <p14:tracePt t="30371" x="10153650" y="6116638"/>
          <p14:tracePt t="30389" x="10188575" y="6089650"/>
          <p14:tracePt t="30404" x="10233025" y="6037263"/>
          <p14:tracePt t="30421" x="10296525" y="5991225"/>
          <p14:tracePt t="30439" x="10331450" y="5965825"/>
          <p14:tracePt t="30456" x="10358438" y="5938838"/>
          <p14:tracePt t="30471" x="10367963" y="5919788"/>
          <p14:tracePt t="30488" x="10375900" y="5902325"/>
          <p14:tracePt t="30505" x="10375900" y="5875338"/>
          <p14:tracePt t="30520" x="10375900" y="5857875"/>
          <p14:tracePt t="30520" x="10375900" y="5840413"/>
          <p14:tracePt t="30538" x="10375900" y="5822950"/>
          <p14:tracePt t="30555" x="10375900" y="5795963"/>
          <p14:tracePt t="30570" x="10367963" y="5759450"/>
          <p14:tracePt t="30588" x="10348913" y="5715000"/>
          <p14:tracePt t="30620" x="10331450" y="5688013"/>
          <p14:tracePt t="30621" x="10313988" y="5653088"/>
          <p14:tracePt t="30638" x="10304463" y="5626100"/>
          <p14:tracePt t="30655" x="10304463" y="5616575"/>
          <p14:tracePt t="30697" x="10287000" y="5599113"/>
          <p14:tracePt t="30706" x="10287000" y="5589588"/>
          <p14:tracePt t="30707" x="10277475" y="5581650"/>
          <p14:tracePt t="30707" x="10269538" y="5581650"/>
          <p14:tracePt t="30738" x="10260013" y="5572125"/>
          <p14:tracePt t="30739" x="10252075" y="5572125"/>
          <p14:tracePt t="30756" x="10233025" y="5554663"/>
          <p14:tracePt t="30771" x="10198100" y="5545138"/>
          <p14:tracePt t="30788" x="10153650" y="5527675"/>
          <p14:tracePt t="30804" x="10109200" y="5510213"/>
          <p14:tracePt t="30821" x="10072688" y="5491163"/>
          <p14:tracePt t="30837" x="10028238" y="5483225"/>
          <p14:tracePt t="30854" x="9974263" y="5465763"/>
          <p14:tracePt t="30871" x="9929813" y="5456238"/>
          <p14:tracePt t="30888" x="9867900" y="5446713"/>
          <p14:tracePt t="30905" x="9840913" y="5438775"/>
          <p14:tracePt t="30963" x="9823450" y="5438775"/>
          <p14:tracePt t="30977" x="9813925" y="5438775"/>
          <p14:tracePt t="31066" x="9804400" y="5438775"/>
          <p14:tracePt t="31098" x="9796463" y="5438775"/>
          <p14:tracePt t="31098" x="0" y="0"/>
        </p14:tracePtLst>
        <p14:tracePtLst>
          <p14:tracePt t="32346" x="10099675" y="1598613"/>
          <p14:tracePt t="32370" x="10090150" y="1598613"/>
          <p14:tracePt t="32386" x="10082213" y="1598613"/>
          <p14:tracePt t="32394" x="10072688" y="1598613"/>
          <p14:tracePt t="32410" x="10045700" y="1589088"/>
          <p14:tracePt t="32426" x="10001250" y="1581150"/>
          <p14:tracePt t="32442" x="9983788" y="1581150"/>
          <p14:tracePt t="32490" x="9947275" y="1571625"/>
          <p14:tracePt t="32498" x="9840913" y="1571625"/>
          <p14:tracePt t="32506" x="9759950" y="1571625"/>
          <p14:tracePt t="32546" x="9752013" y="1571625"/>
          <p14:tracePt t="32570" x="9742488" y="1571625"/>
          <p14:tracePt t="32642" x="9732963" y="1571625"/>
          <p14:tracePt t="32650" x="9688513" y="1581150"/>
          <p14:tracePt t="32658" x="9563100" y="1625600"/>
          <p14:tracePt t="32670" x="9447213" y="1660525"/>
          <p14:tracePt t="32690" x="9420225" y="1670050"/>
          <p14:tracePt t="32706" x="9420225" y="1679575"/>
          <p14:tracePt t="32762" x="9412288" y="1679575"/>
          <p14:tracePt t="32762" x="9385300" y="1687513"/>
          <p14:tracePt t="32786" x="9304338" y="1704975"/>
          <p14:tracePt t="32794" x="9259888" y="1714500"/>
          <p14:tracePt t="32803" x="9242425" y="1731963"/>
          <p14:tracePt t="32808" x="9232900" y="1731963"/>
          <p14:tracePt t="32820" x="9224963" y="1731963"/>
          <p14:tracePt t="32836" x="9215438" y="1751013"/>
          <p14:tracePt t="32853" x="9197975" y="1768475"/>
          <p14:tracePt t="32870" x="9180513" y="1795463"/>
          <p14:tracePt t="32888" x="9170988" y="1812925"/>
          <p14:tracePt t="32905" x="9161463" y="1822450"/>
          <p14:tracePt t="33066" x="9180513" y="1857375"/>
          <p14:tracePt t="33068" x="9242425" y="1901825"/>
          <p14:tracePt t="33086" x="9269413" y="1938338"/>
          <p14:tracePt t="33087" x="9323388" y="1973263"/>
          <p14:tracePt t="33103" x="9456738" y="2036763"/>
          <p14:tracePt t="33120" x="9582150" y="2081213"/>
          <p14:tracePt t="33137" x="9653588" y="2116138"/>
          <p14:tracePt t="33137" x="9671050" y="2125663"/>
          <p14:tracePt t="33157" x="9705975" y="2143125"/>
          <p14:tracePt t="33171" x="9759950" y="2170113"/>
          <p14:tracePt t="33187" x="9823450" y="2197100"/>
          <p14:tracePt t="33204" x="9894888" y="2241550"/>
          <p14:tracePt t="33220" x="9974263" y="2259013"/>
          <p14:tracePt t="33238" x="10037763" y="2295525"/>
          <p14:tracePt t="33253" x="10055225" y="2312988"/>
          <p14:tracePt t="33270" x="10082213" y="2312988"/>
          <p14:tracePt t="33287" x="10144125" y="2330450"/>
          <p14:tracePt t="33303" x="10188575" y="2339975"/>
          <p14:tracePt t="33320" x="10233025" y="2339975"/>
          <p14:tracePt t="33337" x="10296525" y="2339975"/>
          <p14:tracePt t="33353" x="10429875" y="2339975"/>
          <p14:tracePt t="33370" x="10510838" y="2339975"/>
          <p14:tracePt t="33388" x="10555288" y="2339975"/>
          <p14:tracePt t="33403" x="10572750" y="2330450"/>
          <p14:tracePt t="33420" x="10582275" y="2322513"/>
          <p14:tracePt t="33438" x="10599738" y="2303463"/>
          <p14:tracePt t="33453" x="10634663" y="2276475"/>
          <p14:tracePt t="33469" x="10680700" y="2259013"/>
          <p14:tracePt t="33488" x="10706100" y="2232025"/>
          <p14:tracePt t="33505" x="10725150" y="2214563"/>
          <p14:tracePt t="33519" x="10742613" y="2187575"/>
          <p14:tracePt t="33537" x="10752138" y="2170113"/>
          <p14:tracePt t="33537" x="10760075" y="2160588"/>
          <p14:tracePt t="33555" x="10769600" y="2133600"/>
          <p14:tracePt t="33570" x="10787063" y="2108200"/>
          <p14:tracePt t="33587" x="10804525" y="2071688"/>
          <p14:tracePt t="33604" x="10814050" y="2036763"/>
          <p14:tracePt t="33620" x="10831513" y="2000250"/>
          <p14:tracePt t="33637" x="10831513" y="1973263"/>
          <p14:tracePt t="33654" x="10831513" y="1955800"/>
          <p14:tracePt t="33669" x="10831513" y="1938338"/>
          <p14:tracePt t="33687" x="10831513" y="1919288"/>
          <p14:tracePt t="33704" x="10831513" y="1893888"/>
          <p14:tracePt t="33720" x="10831513" y="1866900"/>
          <p14:tracePt t="33737" x="10831513" y="1857375"/>
          <p14:tracePt t="33737" x="10831513" y="1847850"/>
          <p14:tracePt t="33826" x="10831513" y="1839913"/>
          <p14:tracePt t="33834" x="10831513" y="1830388"/>
          <p14:tracePt t="33834" x="10823575" y="1830388"/>
          <p14:tracePt t="33856" x="0" y="0"/>
        </p14:tracePtLst>
        <p14:tracePtLst>
          <p14:tracePt t="39820" x="3054350" y="3705225"/>
          <p14:tracePt t="39835" x="3044825" y="3705225"/>
          <p14:tracePt t="39843" x="3036888" y="3705225"/>
          <p14:tracePt t="39851" x="3000375" y="3705225"/>
          <p14:tracePt t="39859" x="2965450" y="3705225"/>
          <p14:tracePt t="39963" x="2928938" y="3705225"/>
          <p14:tracePt t="39976" x="2894013" y="3714750"/>
          <p14:tracePt t="39979" x="2884488" y="3724275"/>
          <p14:tracePt t="40091" x="2874963" y="3732213"/>
          <p14:tracePt t="40098" x="2867025" y="3751263"/>
          <p14:tracePt t="40100" x="2847975" y="3786188"/>
          <p14:tracePt t="40238" x="2847975" y="3795713"/>
          <p14:tracePt t="40251" x="2847975" y="3803650"/>
          <p14:tracePt t="40258" x="2847975" y="3822700"/>
          <p14:tracePt t="40258" x="2840038" y="3840163"/>
          <p14:tracePt t="40276" x="2840038" y="3857625"/>
          <p14:tracePt t="40277" x="2830513" y="3867150"/>
          <p14:tracePt t="40285" x="2830513" y="3911600"/>
          <p14:tracePt t="40302" x="2830513" y="3946525"/>
          <p14:tracePt t="40320" x="2830513" y="3973513"/>
          <p14:tracePt t="40335" x="2830513" y="4000500"/>
          <p14:tracePt t="40352" x="2830513" y="4017963"/>
          <p14:tracePt t="40369" x="2830513" y="4037013"/>
          <p14:tracePt t="40385" x="2840038" y="4044950"/>
          <p14:tracePt t="40385" x="2840038" y="4054475"/>
          <p14:tracePt t="40404" x="2847975" y="4062413"/>
          <p14:tracePt t="40420" x="2867025" y="4089400"/>
          <p14:tracePt t="40437" x="2874963" y="4098925"/>
          <p14:tracePt t="40452" x="2884488" y="4108450"/>
          <p14:tracePt t="40499" x="2894013" y="4108450"/>
          <p14:tracePt t="40571" x="2901950" y="4108450"/>
          <p14:tracePt t="40619" x="2911475" y="4108450"/>
          <p14:tracePt t="40627" x="2911475" y="4116388"/>
          <p14:tracePt t="40631" x="2919413" y="4116388"/>
          <p14:tracePt t="40636" x="2928938" y="4116388"/>
          <p14:tracePt t="40652" x="2938463" y="4116388"/>
          <p14:tracePt t="40691" x="2946400" y="4116388"/>
          <p14:tracePt t="40827" x="2946400" y="4125913"/>
          <p14:tracePt t="40843" x="2946400" y="4133850"/>
          <p14:tracePt t="40843" x="0" y="0"/>
        </p14:tracePtLst>
        <p14:tracePtLst>
          <p14:tracePt t="42470" x="9939338" y="3465513"/>
          <p14:tracePt t="42547" x="9929813" y="3465513"/>
          <p14:tracePt t="42555" x="9920288" y="3465513"/>
          <p14:tracePt t="42675" x="9912350" y="3465513"/>
          <p14:tracePt t="42683" x="9894888" y="3465513"/>
          <p14:tracePt t="42698" x="9875838" y="3465513"/>
          <p14:tracePt t="42707" x="9777413" y="3465513"/>
          <p14:tracePt t="42723" x="9752013" y="3473450"/>
          <p14:tracePt t="42794" x="9752013" y="3482975"/>
          <p14:tracePt t="42802" x="9742488" y="3490913"/>
          <p14:tracePt t="42822" x="9742488" y="3500438"/>
          <p14:tracePt t="42834" x="9732963" y="3509963"/>
          <p14:tracePt t="42851" x="9732963" y="3527425"/>
          <p14:tracePt t="42852" x="9715500" y="3544888"/>
          <p14:tracePt t="42870" x="9698038" y="3562350"/>
          <p14:tracePt t="42884" x="9688513" y="3581400"/>
          <p14:tracePt t="42902" x="9671050" y="3608388"/>
          <p14:tracePt t="42935" x="9661525" y="3643313"/>
          <p14:tracePt t="42935" x="9653588" y="3670300"/>
          <p14:tracePt t="42952" x="9653588" y="3679825"/>
          <p14:tracePt t="42987" x="9653588" y="3687763"/>
          <p14:tracePt t="42987" x="9644063" y="3687763"/>
          <p14:tracePt t="43002" x="9644063" y="3705225"/>
          <p14:tracePt t="43002" x="9644063" y="3724275"/>
          <p14:tracePt t="43020" x="9644063" y="3741738"/>
          <p14:tracePt t="43036" x="9653588" y="3768725"/>
          <p14:tracePt t="43051" x="9661525" y="3803650"/>
          <p14:tracePt t="43069" x="9680575" y="3830638"/>
          <p14:tracePt t="43085" x="9698038" y="3867150"/>
          <p14:tracePt t="43102" x="9725025" y="3894138"/>
          <p14:tracePt t="43119" x="9752013" y="3929063"/>
          <p14:tracePt t="43137" x="9786938" y="3946525"/>
          <p14:tracePt t="43151" x="9813925" y="3965575"/>
          <p14:tracePt t="43170" x="9858375" y="3990975"/>
          <p14:tracePt t="43187" x="9912350" y="4017963"/>
          <p14:tracePt t="43202" x="9974263" y="4037013"/>
          <p14:tracePt t="43202" x="10001250" y="4054475"/>
          <p14:tracePt t="43220" x="10055225" y="4071938"/>
          <p14:tracePt t="43236" x="10109200" y="4098925"/>
          <p14:tracePt t="43251" x="10134600" y="4098925"/>
          <p14:tracePt t="43269" x="10153650" y="4108450"/>
          <p14:tracePt t="43286" x="10161588" y="4108450"/>
          <p14:tracePt t="43301" x="10171113" y="4108450"/>
          <p14:tracePt t="43318" x="10180638" y="4108450"/>
          <p14:tracePt t="43335" x="10188575" y="4108450"/>
          <p14:tracePt t="43351" x="10206038" y="4108450"/>
          <p14:tracePt t="43368" x="10225088" y="4108450"/>
          <p14:tracePt t="43386" x="10242550" y="4108450"/>
          <p14:tracePt t="43403" x="10252075" y="4108450"/>
          <p14:tracePt t="43418" x="10277475" y="4108450"/>
          <p14:tracePt t="43437" x="10304463" y="4098925"/>
          <p14:tracePt t="43453" x="10331450" y="4089400"/>
          <p14:tracePt t="43468" x="10348913" y="4071938"/>
          <p14:tracePt t="43485" x="10358438" y="4054475"/>
          <p14:tracePt t="43502" x="10375900" y="4017963"/>
          <p14:tracePt t="43518" x="10402888" y="3983038"/>
          <p14:tracePt t="43535" x="10420350" y="3929063"/>
          <p14:tracePt t="43552" x="10429875" y="3875088"/>
          <p14:tracePt t="43567" x="10447338" y="3830638"/>
          <p14:tracePt t="43585" x="10456863" y="3786188"/>
          <p14:tracePt t="43603" x="10466388" y="3724275"/>
          <p14:tracePt t="43617" x="10466388" y="3652838"/>
          <p14:tracePt t="43707" x="10466388" y="3643313"/>
          <p14:tracePt t="43715" x="10456863" y="3616325"/>
          <p14:tracePt t="43724" x="10456863" y="3598863"/>
          <p14:tracePt t="43734" x="10439400" y="3571875"/>
          <p14:tracePt t="43751" x="10429875" y="3536950"/>
          <p14:tracePt t="43788" x="10420350" y="3527425"/>
          <p14:tracePt t="43919" x="0" y="0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891072" y="260648"/>
            <a:ext cx="82080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r" eaLnBrk="1" hangingPunct="1">
              <a:spcBef>
                <a:spcPct val="0"/>
              </a:spcBef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sz="40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Развитие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4" t="11248" r="961" b="14288"/>
          <a:stretch/>
        </p:blipFill>
        <p:spPr>
          <a:xfrm>
            <a:off x="8418936" y="2132855"/>
            <a:ext cx="3783945" cy="33637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3" t="28908" r="4415" b="4943"/>
          <a:stretch/>
        </p:blipFill>
        <p:spPr>
          <a:xfrm flipH="1">
            <a:off x="-16089" y="4199921"/>
            <a:ext cx="3791744" cy="26873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09" b="38162"/>
          <a:stretch/>
        </p:blipFill>
        <p:spPr>
          <a:xfrm>
            <a:off x="-16089" y="2357681"/>
            <a:ext cx="3791744" cy="1932992"/>
          </a:xfrm>
          <a:prstGeom prst="rect">
            <a:avLst/>
          </a:prstGeom>
        </p:spPr>
      </p:pic>
      <p:pic>
        <p:nvPicPr>
          <p:cNvPr id="1030" name="Picture 6" descr="https://pandia.ru/text/78/243/images/image10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486" y="3240271"/>
            <a:ext cx="4334371" cy="198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888721" y="1916832"/>
            <a:ext cx="44395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 algn="ctr">
              <a:lnSpc>
                <a:spcPts val="2400"/>
              </a:lnSpc>
            </a:pPr>
            <a:r>
              <a:rPr lang="ru-RU" sz="2400" dirty="0">
                <a:solidFill>
                  <a:srgbClr val="005A9C"/>
                </a:solidFill>
                <a:latin typeface="+mn-lt"/>
              </a:rPr>
              <a:t>- сохранение функциональности при погрешностях изготовления, износе, повреждениях.</a:t>
            </a:r>
            <a:endParaRPr lang="ru-RU" sz="2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418936" y="3450786"/>
            <a:ext cx="413368" cy="2045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9912424" y="6138200"/>
            <a:ext cx="8640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altLang="ja-JP" sz="2400" b="1" dirty="0">
                <a:solidFill>
                  <a:srgbClr val="FF0000"/>
                </a:solidFill>
              </a:rPr>
              <a:t>???</a:t>
            </a:r>
          </a:p>
        </p:txBody>
      </p:sp>
      <p:cxnSp>
        <p:nvCxnSpPr>
          <p:cNvPr id="21" name="AutoShape 45"/>
          <p:cNvCxnSpPr>
            <a:cxnSpLocks noChangeShapeType="1"/>
          </p:cNvCxnSpPr>
          <p:nvPr/>
        </p:nvCxnSpPr>
        <p:spPr bwMode="auto">
          <a:xfrm>
            <a:off x="10331187" y="3875885"/>
            <a:ext cx="0" cy="648072"/>
          </a:xfrm>
          <a:prstGeom prst="straightConnector1">
            <a:avLst/>
          </a:prstGeom>
          <a:noFill/>
          <a:ln w="76200">
            <a:solidFill>
              <a:srgbClr val="005A9C"/>
            </a:solidFill>
            <a:round/>
            <a:headEnd/>
            <a:tailEnd type="stealth" w="lg" len="lg"/>
          </a:ln>
          <a:effectLst/>
        </p:spPr>
      </p:cxnSp>
      <p:cxnSp>
        <p:nvCxnSpPr>
          <p:cNvPr id="25" name="AutoShape 45"/>
          <p:cNvCxnSpPr>
            <a:cxnSpLocks noChangeShapeType="1"/>
          </p:cNvCxnSpPr>
          <p:nvPr/>
        </p:nvCxnSpPr>
        <p:spPr bwMode="auto">
          <a:xfrm>
            <a:off x="10310908" y="5448727"/>
            <a:ext cx="0" cy="648072"/>
          </a:xfrm>
          <a:prstGeom prst="straightConnector1">
            <a:avLst/>
          </a:prstGeom>
          <a:noFill/>
          <a:ln w="76200">
            <a:solidFill>
              <a:srgbClr val="005A9C"/>
            </a:solidFill>
            <a:round/>
            <a:headEnd/>
            <a:tailEnd type="stealth" w="lg" len="lg"/>
          </a:ln>
          <a:effectLst/>
        </p:spPr>
      </p:cxn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16680" y="5302966"/>
            <a:ext cx="355904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eaLnBrk="1" hangingPunct="1">
              <a:spcBef>
                <a:spcPct val="0"/>
              </a:spcBef>
              <a:buNone/>
            </a:pPr>
            <a:r>
              <a:rPr lang="ru-RU" sz="2400" b="1" i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«Хорошо летать</a:t>
            </a:r>
          </a:p>
          <a:p>
            <a:pPr lvl="0" eaLnBrk="1" hangingPunct="1">
              <a:spcBef>
                <a:spcPct val="0"/>
              </a:spcBef>
              <a:buNone/>
            </a:pPr>
            <a:r>
              <a:rPr lang="ru-RU" sz="2400" b="1" i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 могут только красивые самолеты» А.Н.</a:t>
            </a:r>
            <a:r>
              <a:rPr lang="en-US" sz="2400" b="1" i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sz="2400" b="1" i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Туполев</a:t>
            </a:r>
            <a:endParaRPr lang="ru-RU" altLang="ru-RU" sz="2400" b="1" i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625620" y="6526438"/>
            <a:ext cx="31309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 algn="ctr">
              <a:lnSpc>
                <a:spcPts val="2400"/>
              </a:lnSpc>
            </a:pPr>
            <a:r>
              <a:rPr lang="en-US" sz="1200" b="1" dirty="0">
                <a:latin typeface="+mn-lt"/>
              </a:rPr>
              <a:t>fine optimization</a:t>
            </a:r>
            <a:endParaRPr lang="ru-RU" sz="1200" b="1" dirty="0">
              <a:latin typeface="+mn-lt"/>
            </a:endParaRP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4348" y="1169365"/>
            <a:ext cx="1224287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altLang="ja-JP" sz="2400" b="1" dirty="0">
                <a:solidFill>
                  <a:srgbClr val="005A9C"/>
                </a:solidFill>
              </a:rPr>
              <a:t>Топологическая оптимизация</a:t>
            </a:r>
          </a:p>
          <a:p>
            <a:pPr lvl="0">
              <a:defRPr/>
            </a:pPr>
            <a:r>
              <a:rPr lang="ru-RU" altLang="ja-JP" sz="2400" b="1" dirty="0">
                <a:solidFill>
                  <a:srgbClr val="005A9C"/>
                </a:solidFill>
              </a:rPr>
              <a:t>Реверс-инжиниринг                         Робастность               Финишная оптимизация</a:t>
            </a:r>
          </a:p>
          <a:p>
            <a:pPr lvl="0">
              <a:defRPr/>
            </a:pPr>
            <a:r>
              <a:rPr lang="ru-RU" altLang="ja-JP" sz="2400" b="1" dirty="0">
                <a:solidFill>
                  <a:srgbClr val="005A9C"/>
                </a:solidFill>
              </a:rPr>
              <a:t>Локализация производства</a:t>
            </a:r>
            <a:r>
              <a:rPr lang="en-US" altLang="ja-JP" sz="2400" b="1" dirty="0">
                <a:solidFill>
                  <a:srgbClr val="005A9C"/>
                </a:solidFill>
              </a:rPr>
              <a:t>					</a:t>
            </a:r>
            <a:endParaRPr lang="ru-RU" altLang="ja-JP" sz="2400" b="1" dirty="0">
              <a:solidFill>
                <a:srgbClr val="005A9C"/>
              </a:solidFill>
            </a:endParaRPr>
          </a:p>
        </p:txBody>
      </p:sp>
      <p:pic>
        <p:nvPicPr>
          <p:cNvPr id="1028" name="Picture 4" descr="https://upload.wikimedia.org/wikipedia/commons/2/2c/Terms_involute_gear_engagement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750" y="5373215"/>
            <a:ext cx="4334371" cy="149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65755"/>
      </p:ext>
    </p:extLst>
  </p:cSld>
  <p:clrMapOvr>
    <a:masterClrMapping/>
  </p:clrMapOvr>
  <p:transition advTm="1197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4700" x="1241425" y="2643188"/>
          <p14:tracePt t="14714" x="1241425" y="2633663"/>
          <p14:tracePt t="14818" x="1231900" y="2633663"/>
          <p14:tracePt t="14826" x="1214438" y="2643188"/>
          <p14:tracePt t="14835" x="1204913" y="2643188"/>
          <p14:tracePt t="14850" x="1179513" y="2660650"/>
          <p14:tracePt t="14866" x="1152525" y="2660650"/>
          <p14:tracePt t="14882" x="1125538" y="2679700"/>
          <p14:tracePt t="14898" x="1098550" y="2687638"/>
          <p14:tracePt t="14914" x="1089025" y="2697163"/>
          <p14:tracePt t="14930" x="1081088" y="2697163"/>
          <p14:tracePt t="14946" x="1081088" y="2705100"/>
          <p14:tracePt t="14962" x="1062038" y="2714625"/>
          <p14:tracePt t="14986" x="1044575" y="2724150"/>
          <p14:tracePt t="14995" x="1036638" y="2732088"/>
          <p14:tracePt t="15058" x="1036638" y="2741613"/>
          <p14:tracePt t="15079" x="1036638" y="2751138"/>
          <p14:tracePt t="15098" x="1027113" y="2751138"/>
          <p14:tracePt t="15179" x="1017588" y="2751138"/>
          <p14:tracePt t="15353" x="0" y="0"/>
        </p14:tracePtLst>
        <p14:tracePtLst>
          <p14:tracePt t="19875" x="3367088" y="2697163"/>
          <p14:tracePt t="19883" x="3357563" y="2697163"/>
          <p14:tracePt t="19898" x="3348038" y="2697163"/>
          <p14:tracePt t="19978" x="3348038" y="2705100"/>
          <p14:tracePt t="20018" x="3340100" y="2705100"/>
          <p14:tracePt t="20066" x="3330575" y="2705100"/>
          <p14:tracePt t="20114" x="3330575" y="2714625"/>
          <p14:tracePt t="20362" x="0" y="0"/>
        </p14:tracePtLst>
        <p14:tracePtLst>
          <p14:tracePt t="43537" x="6537325" y="3724275"/>
          <p14:tracePt t="43663" x="0" y="0"/>
        </p14:tracePtLst>
        <p14:tracePtLst>
          <p14:tracePt t="46339" x="6956425" y="5572125"/>
          <p14:tracePt t="46436" x="0" y="0"/>
        </p14:tracePtLst>
        <p14:tracePtLst>
          <p14:tracePt t="50395" x="5214938" y="3571875"/>
          <p14:tracePt t="50558" x="0" y="0"/>
        </p14:tracePtLst>
        <p14:tracePtLst>
          <p14:tracePt t="88305" x="10752138" y="4929188"/>
          <p14:tracePt t="88402" x="10752138" y="4919663"/>
          <p14:tracePt t="88744" x="0" y="0"/>
        </p14:tracePtLst>
        <p14:tracePtLst>
          <p14:tracePt t="102090" x="10823575" y="4813300"/>
          <p14:tracePt t="102224" x="0" y="0"/>
        </p14:tracePtLst>
        <p14:tracePtLst>
          <p14:tracePt t="103997" x="10582275" y="6126163"/>
          <p14:tracePt t="104026" x="10572750" y="6126163"/>
          <p14:tracePt t="104123" x="0" y="0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3512" y="5135458"/>
            <a:ext cx="2788119" cy="1077218"/>
          </a:xfrm>
          <a:prstGeom prst="rect">
            <a:avLst/>
          </a:prstGeom>
          <a:noFill/>
          <a:ln w="635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5A9C"/>
                </a:solidFill>
              </a:rPr>
              <a:t>Спасибо</a:t>
            </a:r>
          </a:p>
          <a:p>
            <a:pPr algn="ctr"/>
            <a:r>
              <a:rPr lang="ru-RU" sz="3200" dirty="0">
                <a:solidFill>
                  <a:srgbClr val="005A9C"/>
                </a:solidFill>
              </a:rPr>
              <a:t>за внимание!</a:t>
            </a:r>
            <a:endParaRPr lang="en-US" sz="3200" dirty="0">
              <a:solidFill>
                <a:srgbClr val="005A9C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808814" y="5013176"/>
            <a:ext cx="375979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1000" b="1" dirty="0">
                <a:solidFill>
                  <a:srgbClr val="002060"/>
                </a:solidFill>
                <a:latin typeface="Verdana" pitchFamily="34" charset="0"/>
              </a:rPr>
              <a:t>Компания НТЦ «АПМ»</a:t>
            </a:r>
            <a:r>
              <a:rPr lang="en-US" sz="1000" b="1" dirty="0">
                <a:solidFill>
                  <a:srgbClr val="002060"/>
                </a:solidFill>
                <a:latin typeface="Verdana" pitchFamily="34" charset="0"/>
              </a:rPr>
              <a:t>  </a:t>
            </a:r>
            <a:br>
              <a:rPr lang="en-US" sz="1000" b="1" dirty="0">
                <a:solidFill>
                  <a:srgbClr val="002060"/>
                </a:solidFill>
                <a:latin typeface="Verdana" pitchFamily="34" charset="0"/>
              </a:rPr>
            </a:br>
            <a:r>
              <a:rPr lang="en-US" sz="1000" b="1" dirty="0">
                <a:solidFill>
                  <a:srgbClr val="002060"/>
                </a:solidFill>
                <a:latin typeface="Verdana" pitchFamily="34" charset="0"/>
              </a:rPr>
              <a:t>(</a:t>
            </a:r>
            <a:r>
              <a:rPr lang="ru-RU" sz="1000" b="1" dirty="0">
                <a:solidFill>
                  <a:srgbClr val="002060"/>
                </a:solidFill>
                <a:latin typeface="Verdana" pitchFamily="34" charset="0"/>
              </a:rPr>
              <a:t>научно-технический центр)</a:t>
            </a:r>
            <a:endParaRPr lang="en-US" sz="1000" dirty="0">
              <a:solidFill>
                <a:srgbClr val="002060"/>
              </a:solidFill>
              <a:latin typeface="Verdana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ru-RU" sz="1000" b="1" dirty="0">
                <a:solidFill>
                  <a:srgbClr val="002060"/>
                </a:solidFill>
                <a:latin typeface="Verdana" pitchFamily="34" charset="0"/>
              </a:rPr>
              <a:t>Московская область, г. Королев</a:t>
            </a:r>
            <a:br>
              <a:rPr lang="ru-RU" sz="1000" b="1" dirty="0">
                <a:solidFill>
                  <a:srgbClr val="002060"/>
                </a:solidFill>
                <a:latin typeface="Verdana" pitchFamily="34" charset="0"/>
              </a:rPr>
            </a:br>
            <a:r>
              <a:rPr lang="ru-RU" sz="1000" b="1" dirty="0">
                <a:solidFill>
                  <a:srgbClr val="002060"/>
                </a:solidFill>
                <a:latin typeface="Verdana" pitchFamily="34" charset="0"/>
              </a:rPr>
              <a:t>Октябрьский бульвар, д. 14, офис 6</a:t>
            </a:r>
          </a:p>
          <a:p>
            <a:pPr algn="ctr">
              <a:spcBef>
                <a:spcPct val="20000"/>
              </a:spcBef>
            </a:pPr>
            <a:r>
              <a:rPr lang="ru-RU" sz="1000" b="1" dirty="0">
                <a:solidFill>
                  <a:srgbClr val="002060"/>
                </a:solidFill>
                <a:latin typeface="Verdana" pitchFamily="34" charset="0"/>
              </a:rPr>
              <a:t>Тел.: (495) 120-58-10 </a:t>
            </a:r>
            <a:r>
              <a:rPr lang="ru-RU" sz="1000" b="1" dirty="0" smtClean="0">
                <a:solidFill>
                  <a:srgbClr val="002060"/>
                </a:solidFill>
                <a:latin typeface="Verdana" pitchFamily="34" charset="0"/>
              </a:rPr>
              <a:t>доб.17</a:t>
            </a:r>
          </a:p>
          <a:p>
            <a:pPr algn="ctr">
              <a:spcBef>
                <a:spcPct val="20000"/>
              </a:spcBef>
            </a:pPr>
            <a:r>
              <a:rPr lang="en-US" sz="1000" b="1" dirty="0" smtClean="0">
                <a:solidFill>
                  <a:srgbClr val="002060"/>
                </a:solidFill>
                <a:latin typeface="Verdana" pitchFamily="34" charset="0"/>
              </a:rPr>
              <a:t>Internet</a:t>
            </a:r>
            <a:r>
              <a:rPr lang="ru-RU" sz="1000" b="1" dirty="0">
                <a:solidFill>
                  <a:srgbClr val="002060"/>
                </a:solidFill>
                <a:latin typeface="Verdana" pitchFamily="34" charset="0"/>
              </a:rPr>
              <a:t>: </a:t>
            </a:r>
            <a:r>
              <a:rPr lang="en-US" sz="1000" b="1" dirty="0">
                <a:solidFill>
                  <a:srgbClr val="002060"/>
                </a:solidFill>
                <a:latin typeface="Verdana" pitchFamily="34" charset="0"/>
              </a:rPr>
              <a:t>www. apm.ru</a:t>
            </a:r>
            <a:r>
              <a:rPr lang="ru-RU" sz="1000" b="1" dirty="0">
                <a:solidFill>
                  <a:srgbClr val="002060"/>
                </a:solidFill>
                <a:latin typeface="Verdana" pitchFamily="34" charset="0"/>
              </a:rPr>
              <a:t>, </a:t>
            </a:r>
            <a:r>
              <a:rPr lang="en-US" sz="1000" b="1" dirty="0">
                <a:solidFill>
                  <a:srgbClr val="002060"/>
                </a:solidFill>
                <a:latin typeface="Verdana" pitchFamily="34" charset="0"/>
              </a:rPr>
              <a:t>www.cae.apm.ru</a:t>
            </a:r>
            <a:endParaRPr lang="ru-RU" sz="1000" b="1" dirty="0">
              <a:solidFill>
                <a:srgbClr val="002060"/>
              </a:solidFill>
              <a:latin typeface="Verdana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sz="1000" b="1" dirty="0">
                <a:solidFill>
                  <a:srgbClr val="002060"/>
                </a:solidFill>
                <a:latin typeface="Verdana" pitchFamily="34" charset="0"/>
              </a:rPr>
              <a:t>E-mail:</a:t>
            </a:r>
            <a:r>
              <a:rPr lang="ru-RU" sz="1000" b="1" dirty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en-US" sz="1000" b="1" dirty="0" smtClean="0">
                <a:solidFill>
                  <a:srgbClr val="002060"/>
                </a:solidFill>
                <a:latin typeface="Verdana" pitchFamily="34" charset="0"/>
              </a:rPr>
              <a:t>ssokolov@apm.ru</a:t>
            </a:r>
            <a:endParaRPr lang="en-US" sz="1000" b="1" dirty="0">
              <a:solidFill>
                <a:srgbClr val="002060"/>
              </a:solidFill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9336" y="1293319"/>
            <a:ext cx="118813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015F9A"/>
                </a:solidFill>
              </a:rPr>
              <a:t>	Технология </a:t>
            </a:r>
            <a:r>
              <a:rPr lang="ru-RU" sz="2800" b="1" dirty="0">
                <a:solidFill>
                  <a:srgbClr val="DF2D1F"/>
                </a:solidFill>
              </a:rPr>
              <a:t>Оптимального Проектирования</a:t>
            </a:r>
            <a:r>
              <a:rPr lang="ru-RU" sz="2800" b="1" dirty="0">
                <a:solidFill>
                  <a:srgbClr val="015F9A"/>
                </a:solidFill>
              </a:rPr>
              <a:t> </a:t>
            </a:r>
            <a:r>
              <a:rPr lang="ru-RU" sz="2800" dirty="0">
                <a:solidFill>
                  <a:srgbClr val="015F9A"/>
                </a:solidFill>
              </a:rPr>
              <a:t>позволяет не только создать </a:t>
            </a:r>
            <a:r>
              <a:rPr lang="ru-RU" sz="2800" dirty="0">
                <a:solidFill>
                  <a:srgbClr val="DF2D1F"/>
                </a:solidFill>
              </a:rPr>
              <a:t>наилучшую конструкцию</a:t>
            </a:r>
            <a:r>
              <a:rPr lang="ru-RU" sz="2800" dirty="0">
                <a:solidFill>
                  <a:srgbClr val="015F9A"/>
                </a:solidFill>
              </a:rPr>
              <a:t>, но и обеспечивает конкурентное преимущество за счет </a:t>
            </a:r>
            <a:r>
              <a:rPr lang="ru-RU" sz="2800" dirty="0">
                <a:solidFill>
                  <a:srgbClr val="DF2D1F"/>
                </a:solidFill>
              </a:rPr>
              <a:t>снижения затрат</a:t>
            </a:r>
            <a:r>
              <a:rPr lang="ru-RU" sz="2800" dirty="0">
                <a:solidFill>
                  <a:srgbClr val="015F9A"/>
                </a:solidFill>
              </a:rPr>
              <a:t> на проектирование (временных, на изготовление опытных образцов)</a:t>
            </a:r>
            <a:r>
              <a:rPr lang="en-US" sz="2800" dirty="0">
                <a:solidFill>
                  <a:srgbClr val="015F9A"/>
                </a:solidFill>
              </a:rPr>
              <a:t>, </a:t>
            </a:r>
            <a:r>
              <a:rPr lang="ru-RU" sz="2800" dirty="0">
                <a:solidFill>
                  <a:srgbClr val="DF2D1F"/>
                </a:solidFill>
              </a:rPr>
              <a:t>себестоимости </a:t>
            </a:r>
            <a:r>
              <a:rPr lang="ru-RU" sz="2800" dirty="0">
                <a:solidFill>
                  <a:srgbClr val="015F9A"/>
                </a:solidFill>
              </a:rPr>
              <a:t>изготовления (</a:t>
            </a:r>
            <a:r>
              <a:rPr lang="ru-RU" sz="2800" dirty="0" smtClean="0">
                <a:solidFill>
                  <a:srgbClr val="015F9A"/>
                </a:solidFill>
              </a:rPr>
              <a:t>в</a:t>
            </a:r>
            <a:r>
              <a:rPr lang="en-US" sz="2800" dirty="0" smtClean="0">
                <a:solidFill>
                  <a:schemeClr val="bg1"/>
                </a:solidFill>
              </a:rPr>
              <a:t>-</a:t>
            </a:r>
            <a:r>
              <a:rPr lang="ru-RU" sz="2800" dirty="0" err="1" smtClean="0">
                <a:solidFill>
                  <a:srgbClr val="015F9A"/>
                </a:solidFill>
              </a:rPr>
              <a:t>т.ч</a:t>
            </a:r>
            <a:r>
              <a:rPr lang="ru-RU" sz="2800" dirty="0">
                <a:solidFill>
                  <a:srgbClr val="015F9A"/>
                </a:solidFill>
              </a:rPr>
              <a:t>. за счет использования стандартных типоразмеров сортамента и</a:t>
            </a:r>
            <a:r>
              <a:rPr lang="en-US" sz="2800" dirty="0">
                <a:solidFill>
                  <a:schemeClr val="bg1"/>
                </a:solidFill>
              </a:rPr>
              <a:t>-</a:t>
            </a:r>
            <a:r>
              <a:rPr lang="ru-RU" sz="2800" dirty="0">
                <a:solidFill>
                  <a:srgbClr val="015F9A"/>
                </a:solidFill>
              </a:rPr>
              <a:t>т.д.)</a:t>
            </a:r>
            <a:r>
              <a:rPr lang="en-US" sz="2800" dirty="0">
                <a:solidFill>
                  <a:srgbClr val="015F9A"/>
                </a:solidFill>
              </a:rPr>
              <a:t> </a:t>
            </a:r>
            <a:r>
              <a:rPr lang="ru-RU" sz="2800" dirty="0">
                <a:solidFill>
                  <a:srgbClr val="015F9A"/>
                </a:solidFill>
              </a:rPr>
              <a:t>и эксплуатации конструкции.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87488" y="3997465"/>
            <a:ext cx="115212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2800" dirty="0">
                <a:solidFill>
                  <a:srgbClr val="015F9A"/>
                </a:solidFill>
              </a:rPr>
              <a:t>	</a:t>
            </a:r>
            <a:r>
              <a:rPr lang="ru-RU" altLang="ru-RU" sz="2800" b="1" dirty="0">
                <a:solidFill>
                  <a:srgbClr val="DF2D1F"/>
                </a:solidFill>
              </a:rPr>
              <a:t>Делай с нами, делай, как мы, делай лучше нас!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783632" y="323823"/>
            <a:ext cx="82080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r" eaLnBrk="1" hangingPunct="1">
              <a:spcBef>
                <a:spcPct val="0"/>
              </a:spcBef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sz="40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Выводы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3813511"/>
      </p:ext>
    </p:extLst>
  </p:cSld>
  <p:clrMapOvr>
    <a:masterClrMapping/>
  </p:clrMapOvr>
  <p:transition advTm="475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5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923776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783632" y="323823"/>
            <a:ext cx="90730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r" eaLnBrk="1" hangingPunct="1">
              <a:spcBef>
                <a:spcPct val="0"/>
              </a:spcBef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altLang="ru-RU" sz="40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Оптимизация разными задачами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263352" y="1340768"/>
            <a:ext cx="12242872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lvl="0" indent="-457200">
              <a:buAutoNum type="arabicPeriod"/>
              <a:defRPr/>
            </a:pPr>
            <a:r>
              <a:rPr lang="ru-RU" altLang="ja-JP" sz="2400" b="1" dirty="0" smtClean="0">
                <a:solidFill>
                  <a:srgbClr val="005A9C"/>
                </a:solidFill>
              </a:rPr>
              <a:t>Максимизация жесткости (мин. </a:t>
            </a:r>
            <a:r>
              <a:rPr lang="en-US" sz="2400" b="1" dirty="0" err="1">
                <a:solidFill>
                  <a:srgbClr val="005A9C"/>
                </a:solidFill>
              </a:rPr>
              <a:t>Edef</a:t>
            </a:r>
            <a:r>
              <a:rPr lang="ru-RU" altLang="ja-JP" sz="2400" b="1" dirty="0" smtClean="0">
                <a:solidFill>
                  <a:srgbClr val="005A9C"/>
                </a:solidFill>
              </a:rPr>
              <a:t>) с ограничением по объему</a:t>
            </a:r>
          </a:p>
          <a:p>
            <a:pPr marL="457200" lvl="0" indent="-457200">
              <a:buAutoNum type="arabicPeriod"/>
              <a:defRPr/>
            </a:pPr>
            <a:endParaRPr lang="ru-RU" altLang="ja-JP" sz="2400" b="1" dirty="0">
              <a:solidFill>
                <a:srgbClr val="005A9C"/>
              </a:solidFill>
            </a:endParaRPr>
          </a:p>
          <a:p>
            <a:pPr marL="457200" lvl="0" indent="-457200">
              <a:buAutoNum type="arabicPeriod"/>
              <a:defRPr/>
            </a:pPr>
            <a:endParaRPr lang="ru-RU" altLang="ja-JP" sz="2400" b="1" dirty="0" smtClean="0">
              <a:solidFill>
                <a:srgbClr val="005A9C"/>
              </a:solidFill>
            </a:endParaRPr>
          </a:p>
          <a:p>
            <a:pPr marL="457200" lvl="0" indent="-457200">
              <a:buAutoNum type="arabicPeriod"/>
              <a:defRPr/>
            </a:pPr>
            <a:endParaRPr lang="ru-RU" altLang="ja-JP" sz="2400" b="1" dirty="0">
              <a:solidFill>
                <a:srgbClr val="005A9C"/>
              </a:solidFill>
            </a:endParaRPr>
          </a:p>
          <a:p>
            <a:pPr marL="457200" lvl="0" indent="-457200">
              <a:buAutoNum type="arabicPeriod"/>
              <a:defRPr/>
            </a:pPr>
            <a:endParaRPr lang="ru-RU" altLang="ja-JP" sz="2400" b="1" dirty="0" smtClean="0">
              <a:solidFill>
                <a:srgbClr val="005A9C"/>
              </a:solidFill>
            </a:endParaRPr>
          </a:p>
          <a:p>
            <a:pPr marL="457200" lvl="0" indent="-457200">
              <a:buAutoNum type="arabicPeriod"/>
              <a:defRPr/>
            </a:pPr>
            <a:endParaRPr lang="ru-RU" altLang="ja-JP" sz="2400" b="1" dirty="0" smtClean="0">
              <a:solidFill>
                <a:srgbClr val="005A9C"/>
              </a:solidFill>
            </a:endParaRPr>
          </a:p>
          <a:p>
            <a:pPr marL="457200" lvl="0" indent="-457200">
              <a:buAutoNum type="arabicPeriod"/>
              <a:defRPr/>
            </a:pPr>
            <a:endParaRPr lang="ru-RU" altLang="ja-JP" sz="2400" b="1" dirty="0">
              <a:solidFill>
                <a:srgbClr val="005A9C"/>
              </a:solidFill>
            </a:endParaRPr>
          </a:p>
          <a:p>
            <a:pPr marL="457200" lvl="0" indent="-457200">
              <a:buAutoNum type="arabicPeriod"/>
              <a:defRPr/>
            </a:pPr>
            <a:endParaRPr lang="ru-RU" altLang="ja-JP" sz="2400" b="1" dirty="0" smtClean="0">
              <a:solidFill>
                <a:srgbClr val="005A9C"/>
              </a:solidFill>
            </a:endParaRPr>
          </a:p>
          <a:p>
            <a:pPr marL="457200" lvl="0" indent="-457200">
              <a:buAutoNum type="arabicPeriod"/>
              <a:defRPr/>
            </a:pPr>
            <a:r>
              <a:rPr lang="ru-RU" altLang="ja-JP" sz="2400" b="1" dirty="0" smtClean="0">
                <a:solidFill>
                  <a:srgbClr val="005A9C"/>
                </a:solidFill>
              </a:rPr>
              <a:t>Минимизация массы с ограничением по напряжениям</a:t>
            </a:r>
            <a:endParaRPr lang="ru-RU" altLang="ja-JP" sz="2400" b="1" dirty="0">
              <a:solidFill>
                <a:srgbClr val="005A9C"/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8" y="1812051"/>
            <a:ext cx="3735906" cy="244827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4788" y="1790759"/>
            <a:ext cx="5544545" cy="249085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5023" y="1790759"/>
            <a:ext cx="2772682" cy="17502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409286"/>
      </p:ext>
    </p:extLst>
  </p:cSld>
  <p:clrMapOvr>
    <a:masterClrMapping/>
  </p:clrMapOvr>
  <p:transition advTm="47549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21712"/>
          <a:stretch/>
        </p:blipFill>
        <p:spPr>
          <a:xfrm>
            <a:off x="0" y="1261234"/>
            <a:ext cx="4668784" cy="2187334"/>
          </a:xfrm>
          <a:prstGeom prst="rect">
            <a:avLst/>
          </a:prstGeom>
        </p:spPr>
      </p:pic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3503712" y="193931"/>
            <a:ext cx="82080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sz="4000" b="1" dirty="0" err="1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Оптимология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30351" y="1716266"/>
            <a:ext cx="3600400" cy="1569660"/>
          </a:xfrm>
          <a:prstGeom prst="rect">
            <a:avLst/>
          </a:prstGeom>
          <a:noFill/>
          <a:ln w="635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5A9C"/>
                </a:solidFill>
              </a:rPr>
              <a:t>Оптимальность</a:t>
            </a:r>
          </a:p>
          <a:p>
            <a:pPr algn="ctr"/>
            <a:r>
              <a:rPr lang="ru-RU" sz="3200" b="1" dirty="0" smtClean="0">
                <a:solidFill>
                  <a:srgbClr val="005A9C"/>
                </a:solidFill>
              </a:rPr>
              <a:t>=</a:t>
            </a:r>
          </a:p>
          <a:p>
            <a:pPr algn="ctr"/>
            <a:r>
              <a:rPr lang="ru-RU" sz="3200" b="1" dirty="0" smtClean="0">
                <a:solidFill>
                  <a:srgbClr val="005A9C"/>
                </a:solidFill>
              </a:rPr>
              <a:t>Совершенство</a:t>
            </a:r>
            <a:endParaRPr lang="en-US" sz="3200" b="1" dirty="0">
              <a:solidFill>
                <a:srgbClr val="005A9C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b="27320"/>
          <a:stretch/>
        </p:blipFill>
        <p:spPr>
          <a:xfrm>
            <a:off x="9177038" y="1226458"/>
            <a:ext cx="3009554" cy="21873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5400" y="3515597"/>
            <a:ext cx="3600400" cy="584775"/>
          </a:xfrm>
          <a:prstGeom prst="rect">
            <a:avLst/>
          </a:prstGeom>
          <a:noFill/>
          <a:ln w="635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5A9C"/>
                </a:solidFill>
              </a:rPr>
              <a:t>Медиальная</a:t>
            </a:r>
            <a:endParaRPr lang="en-US" sz="3200" b="1" dirty="0">
              <a:solidFill>
                <a:srgbClr val="005A9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20136" y="3501008"/>
            <a:ext cx="3600400" cy="584775"/>
          </a:xfrm>
          <a:prstGeom prst="rect">
            <a:avLst/>
          </a:prstGeom>
          <a:noFill/>
          <a:ln w="635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5A9C"/>
                </a:solidFill>
              </a:rPr>
              <a:t>Экстремальная</a:t>
            </a:r>
            <a:endParaRPr lang="en-US" sz="3200" b="1" dirty="0">
              <a:solidFill>
                <a:srgbClr val="005A9C"/>
              </a:solidFill>
            </a:endParaRPr>
          </a:p>
        </p:txBody>
      </p:sp>
      <p:sp>
        <p:nvSpPr>
          <p:cNvPr id="10" name="AutoShape 4" descr="https://myslide.ru/documents_3/3ef01fa0778b75913022ff57b62e32a2/img24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t="24881" b="8340"/>
          <a:stretch/>
        </p:blipFill>
        <p:spPr>
          <a:xfrm>
            <a:off x="911424" y="4100162"/>
            <a:ext cx="3528392" cy="17671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168696" y="5769694"/>
            <a:ext cx="5879709" cy="1077218"/>
          </a:xfrm>
          <a:prstGeom prst="rect">
            <a:avLst/>
          </a:prstGeom>
          <a:noFill/>
          <a:ln w="635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5A9C"/>
                </a:solidFill>
              </a:rPr>
              <a:t>компромисс -</a:t>
            </a:r>
            <a:r>
              <a:rPr lang="en-US" sz="2400" b="1" dirty="0" smtClean="0">
                <a:solidFill>
                  <a:srgbClr val="005A9C"/>
                </a:solidFill>
              </a:rPr>
              <a:t>&gt;</a:t>
            </a:r>
            <a:r>
              <a:rPr lang="ru-RU" sz="3200" b="1" dirty="0" smtClean="0">
                <a:solidFill>
                  <a:srgbClr val="005A9C"/>
                </a:solidFill>
              </a:rPr>
              <a:t> синергия</a:t>
            </a:r>
          </a:p>
          <a:p>
            <a:pPr algn="ctr"/>
            <a:r>
              <a:rPr lang="ru-RU" sz="3200" b="1" dirty="0" err="1" smtClean="0">
                <a:solidFill>
                  <a:srgbClr val="005A9C"/>
                </a:solidFill>
              </a:rPr>
              <a:t>мультифункциональность</a:t>
            </a:r>
            <a:r>
              <a:rPr lang="en-US" sz="3200" b="1" dirty="0" smtClean="0">
                <a:solidFill>
                  <a:srgbClr val="005A9C"/>
                </a:solidFill>
              </a:rPr>
              <a:t> </a:t>
            </a:r>
            <a:endParaRPr lang="en-US" sz="3200" b="1" dirty="0">
              <a:solidFill>
                <a:srgbClr val="005A9C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19125" y="4063697"/>
            <a:ext cx="4633458" cy="174496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048939" y="5780782"/>
            <a:ext cx="5879709" cy="1077218"/>
          </a:xfrm>
          <a:prstGeom prst="rect">
            <a:avLst/>
          </a:prstGeom>
          <a:noFill/>
          <a:ln w="635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5A9C"/>
                </a:solidFill>
              </a:rPr>
              <a:t>масса -</a:t>
            </a:r>
            <a:r>
              <a:rPr lang="en-US" sz="2400" b="1" dirty="0">
                <a:solidFill>
                  <a:srgbClr val="005A9C"/>
                </a:solidFill>
              </a:rPr>
              <a:t>&gt;</a:t>
            </a:r>
            <a:r>
              <a:rPr lang="ru-RU" sz="3200" b="1" dirty="0">
                <a:solidFill>
                  <a:srgbClr val="005A9C"/>
                </a:solidFill>
              </a:rPr>
              <a:t> </a:t>
            </a:r>
            <a:r>
              <a:rPr lang="en-US" sz="3200" b="1" dirty="0" smtClean="0">
                <a:solidFill>
                  <a:srgbClr val="005A9C"/>
                </a:solidFill>
              </a:rPr>
              <a:t>min</a:t>
            </a:r>
          </a:p>
          <a:p>
            <a:pPr algn="ctr"/>
            <a:r>
              <a:rPr lang="ru-RU" sz="3200" b="1" dirty="0" smtClean="0">
                <a:solidFill>
                  <a:srgbClr val="005A9C"/>
                </a:solidFill>
              </a:rPr>
              <a:t>напряжения </a:t>
            </a:r>
            <a:r>
              <a:rPr lang="en-US" sz="3200" b="1" dirty="0" smtClean="0">
                <a:solidFill>
                  <a:srgbClr val="005A9C"/>
                </a:solidFill>
              </a:rPr>
              <a:t>&lt; </a:t>
            </a:r>
            <a:r>
              <a:rPr lang="el-GR" sz="3200" b="1" dirty="0" smtClean="0">
                <a:solidFill>
                  <a:srgbClr val="005A9C"/>
                </a:solidFill>
              </a:rPr>
              <a:t>σ</a:t>
            </a:r>
            <a:r>
              <a:rPr lang="ru-RU" sz="1800" b="1" dirty="0" smtClean="0">
                <a:solidFill>
                  <a:srgbClr val="005A9C"/>
                </a:solidFill>
              </a:rPr>
              <a:t>т</a:t>
            </a:r>
            <a:r>
              <a:rPr lang="en-US" sz="3200" b="1" dirty="0" smtClean="0">
                <a:solidFill>
                  <a:srgbClr val="005A9C"/>
                </a:solidFill>
              </a:rPr>
              <a:t>/K</a:t>
            </a:r>
            <a:r>
              <a:rPr lang="ru-RU" sz="1800" b="1" dirty="0" err="1" smtClean="0">
                <a:solidFill>
                  <a:srgbClr val="005A9C"/>
                </a:solidFill>
              </a:rPr>
              <a:t>зап</a:t>
            </a:r>
            <a:endParaRPr lang="en-US" sz="1800" b="1" dirty="0">
              <a:solidFill>
                <a:srgbClr val="005A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554708"/>
      </p:ext>
    </p:extLst>
  </p:cSld>
  <p:clrMapOvr>
    <a:masterClrMapping/>
  </p:clrMapOvr>
  <p:transition advTm="3765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271" y="1254529"/>
            <a:ext cx="3110729" cy="56186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345563" y="1934054"/>
            <a:ext cx="3437567" cy="40955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8423" y="1422377"/>
            <a:ext cx="1766578" cy="25020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b="8396"/>
          <a:stretch/>
        </p:blipFill>
        <p:spPr>
          <a:xfrm>
            <a:off x="5748058" y="4666054"/>
            <a:ext cx="1694570" cy="2223968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783632" y="323823"/>
            <a:ext cx="90730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r" eaLnBrk="1" hangingPunct="1">
              <a:spcBef>
                <a:spcPct val="0"/>
              </a:spcBef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altLang="ru-RU" sz="40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Оптимизация разными задачами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72064" y="2324631"/>
            <a:ext cx="3168352" cy="584775"/>
          </a:xfrm>
          <a:prstGeom prst="rect">
            <a:avLst/>
          </a:prstGeom>
          <a:noFill/>
          <a:ln w="635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5A9C"/>
                </a:solidFill>
              </a:rPr>
              <a:t>&amp; </a:t>
            </a:r>
            <a:r>
              <a:rPr lang="el-GR" sz="3200" b="1" dirty="0" smtClean="0">
                <a:solidFill>
                  <a:srgbClr val="FF0000"/>
                </a:solidFill>
              </a:rPr>
              <a:t>σ</a:t>
            </a:r>
            <a:r>
              <a:rPr lang="en-US" sz="3200" b="1" dirty="0" smtClean="0">
                <a:solidFill>
                  <a:srgbClr val="FF0000"/>
                </a:solidFill>
              </a:rPr>
              <a:t>&lt;</a:t>
            </a:r>
            <a:r>
              <a:rPr lang="el-GR" sz="3200" b="1" dirty="0">
                <a:solidFill>
                  <a:srgbClr val="FF0000"/>
                </a:solidFill>
              </a:rPr>
              <a:t> </a:t>
            </a:r>
            <a:r>
              <a:rPr lang="el-GR" sz="3200" b="1" dirty="0" smtClean="0">
                <a:solidFill>
                  <a:srgbClr val="FF0000"/>
                </a:solidFill>
              </a:rPr>
              <a:t>σ</a:t>
            </a:r>
            <a:r>
              <a:rPr lang="ru-RU" sz="1200" b="1" dirty="0" smtClean="0">
                <a:solidFill>
                  <a:srgbClr val="FF0000"/>
                </a:solidFill>
              </a:rPr>
              <a:t>тек</a:t>
            </a:r>
            <a:endParaRPr lang="en-US" sz="1200" b="1" dirty="0" smtClean="0">
              <a:solidFill>
                <a:srgbClr val="FF0000"/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2794442" y="1243158"/>
            <a:ext cx="3168352" cy="2554545"/>
            <a:chOff x="2923102" y="1438431"/>
            <a:chExt cx="3168352" cy="2554545"/>
          </a:xfrm>
        </p:grpSpPr>
        <p:sp>
          <p:nvSpPr>
            <p:cNvPr id="3" name="TextBox 2"/>
            <p:cNvSpPr txBox="1"/>
            <p:nvPr/>
          </p:nvSpPr>
          <p:spPr>
            <a:xfrm>
              <a:off x="2923102" y="1438431"/>
              <a:ext cx="3168352" cy="2554545"/>
            </a:xfrm>
            <a:prstGeom prst="rect">
              <a:avLst/>
            </a:prstGeom>
            <a:noFill/>
            <a:ln w="6350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005A9C"/>
                  </a:solidFill>
                </a:rPr>
                <a:t>Edef</a:t>
              </a:r>
              <a:r>
                <a:rPr lang="ru-RU" sz="3200" b="1" dirty="0">
                  <a:solidFill>
                    <a:srgbClr val="005A9C"/>
                  </a:solidFill>
                  <a:sym typeface="Wingdings" panose="05000000000000000000" pitchFamily="2" charset="2"/>
                </a:rPr>
                <a:t>  </a:t>
              </a:r>
              <a:r>
                <a:rPr lang="en-US" sz="3200" b="1" dirty="0" smtClean="0">
                  <a:solidFill>
                    <a:srgbClr val="005A9C"/>
                  </a:solidFill>
                </a:rPr>
                <a:t>min</a:t>
              </a:r>
              <a:endParaRPr lang="ru-RU" sz="3200" b="1" dirty="0" smtClean="0">
                <a:solidFill>
                  <a:srgbClr val="005A9C"/>
                </a:solidFill>
              </a:endParaRPr>
            </a:p>
            <a:p>
              <a:pPr algn="ctr"/>
              <a:r>
                <a:rPr lang="ru-RU" sz="3200" b="1" dirty="0">
                  <a:solidFill>
                    <a:srgbClr val="005A9C"/>
                  </a:solidFill>
                </a:rPr>
                <a:t>=</a:t>
              </a:r>
              <a:endParaRPr lang="en-US" sz="3200" b="1" dirty="0" smtClean="0">
                <a:solidFill>
                  <a:srgbClr val="005A9C"/>
                </a:solidFill>
              </a:endParaRPr>
            </a:p>
            <a:p>
              <a:pPr algn="ctr"/>
              <a:r>
                <a:rPr lang="ru-RU" sz="3200" b="1" dirty="0" smtClean="0">
                  <a:solidFill>
                    <a:srgbClr val="FF0000"/>
                  </a:solidFill>
                </a:rPr>
                <a:t>же..</a:t>
              </a:r>
              <a:r>
                <a:rPr lang="ru-RU" sz="3200" b="1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 </a:t>
              </a:r>
              <a:r>
                <a:rPr lang="en-US" sz="3200" b="1" dirty="0" smtClean="0">
                  <a:solidFill>
                    <a:srgbClr val="FF0000"/>
                  </a:solidFill>
                </a:rPr>
                <a:t>MAX</a:t>
              </a:r>
            </a:p>
            <a:p>
              <a:pPr algn="ctr"/>
              <a:r>
                <a:rPr lang="en-US" sz="3200" b="1" dirty="0" smtClean="0">
                  <a:solidFill>
                    <a:srgbClr val="005A9C"/>
                  </a:solidFill>
                </a:rPr>
                <a:t> </a:t>
              </a:r>
            </a:p>
            <a:p>
              <a:pPr algn="ctr"/>
              <a:r>
                <a:rPr lang="en-US" sz="3200" b="1" dirty="0" smtClean="0">
                  <a:solidFill>
                    <a:srgbClr val="005A9C"/>
                  </a:solidFill>
                </a:rPr>
                <a:t> </a:t>
              </a:r>
              <a:r>
                <a:rPr lang="ru-RU" sz="3200" b="1" dirty="0" smtClean="0">
                  <a:solidFill>
                    <a:srgbClr val="005A9C"/>
                  </a:solidFill>
                </a:rPr>
                <a:t>%</a:t>
              </a:r>
              <a:r>
                <a:rPr lang="en-US" sz="3200" b="1" dirty="0" smtClean="0">
                  <a:solidFill>
                    <a:srgbClr val="005A9C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5A9C"/>
                  </a:solidFill>
                </a:rPr>
                <a:t>vol</a:t>
              </a:r>
              <a:endParaRPr lang="en-US" sz="3200" b="1" dirty="0" smtClean="0">
                <a:solidFill>
                  <a:srgbClr val="005A9C"/>
                </a:solidFill>
              </a:endParaRPr>
            </a:p>
          </p:txBody>
        </p:sp>
        <p:cxnSp>
          <p:nvCxnSpPr>
            <p:cNvPr id="16" name="AutoShape 49"/>
            <p:cNvCxnSpPr>
              <a:cxnSpLocks noChangeShapeType="1"/>
            </p:cNvCxnSpPr>
            <p:nvPr/>
          </p:nvCxnSpPr>
          <p:spPr bwMode="auto">
            <a:xfrm flipV="1">
              <a:off x="3473034" y="3235114"/>
              <a:ext cx="2193595" cy="1"/>
            </a:xfrm>
            <a:prstGeom prst="straightConnector1">
              <a:avLst/>
            </a:prstGeom>
            <a:noFill/>
            <a:ln w="76200">
              <a:solidFill>
                <a:srgbClr val="005A9C"/>
              </a:solidFill>
              <a:round/>
              <a:headEnd/>
              <a:tailEnd type="stealth" w="lg" len="lg"/>
            </a:ln>
            <a:effectLst/>
          </p:spPr>
        </p:cxnSp>
      </p:grpSp>
      <p:grpSp>
        <p:nvGrpSpPr>
          <p:cNvPr id="20" name="Группа 19"/>
          <p:cNvGrpSpPr/>
          <p:nvPr/>
        </p:nvGrpSpPr>
        <p:grpSpPr>
          <a:xfrm>
            <a:off x="2835855" y="5288340"/>
            <a:ext cx="3168352" cy="1569660"/>
            <a:chOff x="2637592" y="4615331"/>
            <a:chExt cx="3168352" cy="1569660"/>
          </a:xfrm>
        </p:grpSpPr>
        <p:sp>
          <p:nvSpPr>
            <p:cNvPr id="14" name="TextBox 13"/>
            <p:cNvSpPr txBox="1"/>
            <p:nvPr/>
          </p:nvSpPr>
          <p:spPr>
            <a:xfrm>
              <a:off x="2637592" y="4615331"/>
              <a:ext cx="3168352" cy="1569660"/>
            </a:xfrm>
            <a:prstGeom prst="rect">
              <a:avLst/>
            </a:prstGeom>
            <a:noFill/>
            <a:ln w="6350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5A9C"/>
                  </a:solidFill>
                  <a:sym typeface="Wingdings" panose="05000000000000000000" pitchFamily="2" charset="2"/>
                </a:rPr>
                <a:t>mass</a:t>
              </a:r>
              <a:r>
                <a:rPr lang="ru-RU" sz="3200" b="1" dirty="0" smtClean="0">
                  <a:solidFill>
                    <a:srgbClr val="005A9C"/>
                  </a:solidFill>
                  <a:sym typeface="Wingdings" panose="05000000000000000000" pitchFamily="2" charset="2"/>
                </a:rPr>
                <a:t> </a:t>
              </a:r>
              <a:r>
                <a:rPr lang="ru-RU" sz="3200" b="1" dirty="0">
                  <a:solidFill>
                    <a:srgbClr val="005A9C"/>
                  </a:solidFill>
                  <a:sym typeface="Wingdings" panose="05000000000000000000" pitchFamily="2" charset="2"/>
                </a:rPr>
                <a:t> </a:t>
              </a:r>
              <a:r>
                <a:rPr lang="en-US" sz="3200" b="1" dirty="0" smtClean="0">
                  <a:solidFill>
                    <a:srgbClr val="005A9C"/>
                  </a:solidFill>
                </a:rPr>
                <a:t>min</a:t>
              </a:r>
              <a:endParaRPr lang="ru-RU" sz="3200" b="1" dirty="0" smtClean="0">
                <a:solidFill>
                  <a:srgbClr val="005A9C"/>
                </a:solidFill>
              </a:endParaRPr>
            </a:p>
            <a:p>
              <a:pPr algn="ctr"/>
              <a:r>
                <a:rPr lang="en-US" sz="3200" b="1" dirty="0" smtClean="0">
                  <a:solidFill>
                    <a:srgbClr val="005A9C"/>
                  </a:solidFill>
                </a:rPr>
                <a:t> </a:t>
              </a:r>
            </a:p>
            <a:p>
              <a:pPr algn="ctr"/>
              <a:r>
                <a:rPr lang="en-US" sz="3200" b="1" dirty="0" smtClean="0">
                  <a:solidFill>
                    <a:srgbClr val="005A9C"/>
                  </a:solidFill>
                </a:rPr>
                <a:t> </a:t>
              </a:r>
              <a:r>
                <a:rPr lang="el-GR" sz="3200" b="1" dirty="0" smtClean="0">
                  <a:solidFill>
                    <a:srgbClr val="FF0000"/>
                  </a:solidFill>
                </a:rPr>
                <a:t>σ</a:t>
              </a:r>
              <a:r>
                <a:rPr lang="en-US" sz="3200" b="1" dirty="0" smtClean="0">
                  <a:solidFill>
                    <a:srgbClr val="FF0000"/>
                  </a:solidFill>
                </a:rPr>
                <a:t>&lt;</a:t>
              </a:r>
              <a:r>
                <a:rPr lang="el-GR" sz="3200" b="1" dirty="0">
                  <a:solidFill>
                    <a:srgbClr val="FF0000"/>
                  </a:solidFill>
                </a:rPr>
                <a:t> </a:t>
              </a:r>
              <a:r>
                <a:rPr lang="el-GR" sz="3200" b="1" dirty="0" smtClean="0">
                  <a:solidFill>
                    <a:srgbClr val="FF0000"/>
                  </a:solidFill>
                </a:rPr>
                <a:t>σ</a:t>
              </a:r>
              <a:r>
                <a:rPr lang="ru-RU" sz="1200" b="1" dirty="0" smtClean="0">
                  <a:solidFill>
                    <a:srgbClr val="FF0000"/>
                  </a:solidFill>
                </a:rPr>
                <a:t>тек</a:t>
              </a:r>
              <a:endParaRPr lang="en-US" sz="1200" b="1" dirty="0" smtClean="0">
                <a:solidFill>
                  <a:srgbClr val="FF0000"/>
                </a:solidFill>
              </a:endParaRPr>
            </a:p>
          </p:txBody>
        </p:sp>
        <p:cxnSp>
          <p:nvCxnSpPr>
            <p:cNvPr id="19" name="AutoShape 49"/>
            <p:cNvCxnSpPr>
              <a:cxnSpLocks noChangeShapeType="1"/>
            </p:cNvCxnSpPr>
            <p:nvPr/>
          </p:nvCxnSpPr>
          <p:spPr bwMode="auto">
            <a:xfrm flipV="1">
              <a:off x="3170601" y="5430675"/>
              <a:ext cx="2193595" cy="1"/>
            </a:xfrm>
            <a:prstGeom prst="straightConnector1">
              <a:avLst/>
            </a:prstGeom>
            <a:noFill/>
            <a:ln w="76200">
              <a:solidFill>
                <a:srgbClr val="005A9C"/>
              </a:solidFill>
              <a:round/>
              <a:headEnd/>
              <a:tailEnd type="stealth" w="lg" len="lg"/>
            </a:ln>
            <a:effectLst/>
          </p:spPr>
        </p:cxnSp>
      </p:grpSp>
      <p:cxnSp>
        <p:nvCxnSpPr>
          <p:cNvPr id="22" name="AutoShape 49"/>
          <p:cNvCxnSpPr>
            <a:cxnSpLocks noChangeShapeType="1"/>
          </p:cNvCxnSpPr>
          <p:nvPr/>
        </p:nvCxnSpPr>
        <p:spPr bwMode="auto">
          <a:xfrm>
            <a:off x="7565433" y="3096604"/>
            <a:ext cx="1314973" cy="508004"/>
          </a:xfrm>
          <a:prstGeom prst="straightConnector1">
            <a:avLst/>
          </a:prstGeom>
          <a:noFill/>
          <a:ln w="76200">
            <a:solidFill>
              <a:srgbClr val="005A9C"/>
            </a:solidFill>
            <a:round/>
            <a:headEnd/>
            <a:tailEnd type="stealth" w="lg" len="lg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4943863" y="3927191"/>
            <a:ext cx="3302959" cy="707886"/>
          </a:xfrm>
          <a:prstGeom prst="rect">
            <a:avLst/>
          </a:prstGeom>
          <a:noFill/>
          <a:ln w="635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altLang="ru-RU" sz="2000" dirty="0" smtClean="0">
                <a:solidFill>
                  <a:srgbClr val="DF2D1F"/>
                </a:solidFill>
              </a:rPr>
              <a:t>коня </a:t>
            </a:r>
            <a:r>
              <a:rPr lang="ru-RU" altLang="ru-RU" sz="2000" dirty="0">
                <a:solidFill>
                  <a:srgbClr val="DF2D1F"/>
                </a:solidFill>
              </a:rPr>
              <a:t>на скаку остановит?</a:t>
            </a:r>
          </a:p>
          <a:p>
            <a:pPr algn="ctr" eaLnBrk="1" hangingPunct="1"/>
            <a:r>
              <a:rPr lang="ru-RU" altLang="ru-RU" sz="2000" dirty="0">
                <a:solidFill>
                  <a:srgbClr val="DF2D1F"/>
                </a:solidFill>
              </a:rPr>
              <a:t>в горящую избу войдет?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7293268"/>
      </p:ext>
    </p:extLst>
  </p:cSld>
  <p:clrMapOvr>
    <a:masterClrMapping/>
  </p:clrMapOvr>
  <p:transition advTm="47549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076" y="2282157"/>
            <a:ext cx="1080120" cy="177989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5960" y="1232216"/>
            <a:ext cx="1135101" cy="1659489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783632" y="323823"/>
            <a:ext cx="90730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r" eaLnBrk="1" hangingPunct="1">
              <a:spcBef>
                <a:spcPct val="0"/>
              </a:spcBef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altLang="ru-RU" sz="40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Оптимизация разными задачами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99847" y="1403229"/>
            <a:ext cx="3168352" cy="584775"/>
          </a:xfrm>
          <a:prstGeom prst="rect">
            <a:avLst/>
          </a:prstGeom>
          <a:noFill/>
          <a:ln w="635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5A9C"/>
                </a:solidFill>
              </a:rPr>
              <a:t>&amp; </a:t>
            </a:r>
            <a:r>
              <a:rPr lang="el-GR" sz="3200" b="1" dirty="0" smtClean="0">
                <a:solidFill>
                  <a:srgbClr val="FF0000"/>
                </a:solidFill>
              </a:rPr>
              <a:t>σ</a:t>
            </a:r>
            <a:r>
              <a:rPr lang="en-US" sz="3200" b="1" dirty="0" smtClean="0">
                <a:solidFill>
                  <a:srgbClr val="FF0000"/>
                </a:solidFill>
              </a:rPr>
              <a:t>&lt;</a:t>
            </a:r>
            <a:r>
              <a:rPr lang="el-GR" sz="3200" b="1" dirty="0">
                <a:solidFill>
                  <a:srgbClr val="FF0000"/>
                </a:solidFill>
              </a:rPr>
              <a:t> </a:t>
            </a:r>
            <a:r>
              <a:rPr lang="el-GR" sz="3200" b="1" dirty="0" smtClean="0">
                <a:solidFill>
                  <a:srgbClr val="FF0000"/>
                </a:solidFill>
              </a:rPr>
              <a:t>σ</a:t>
            </a:r>
            <a:r>
              <a:rPr lang="en-US" sz="1200" b="1" dirty="0" smtClean="0">
                <a:solidFill>
                  <a:srgbClr val="FF0000"/>
                </a:solidFill>
              </a:rPr>
              <a:t>-1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2979276" y="1158758"/>
            <a:ext cx="3168352" cy="2554545"/>
            <a:chOff x="2923102" y="1438431"/>
            <a:chExt cx="3168352" cy="2554545"/>
          </a:xfrm>
        </p:grpSpPr>
        <p:sp>
          <p:nvSpPr>
            <p:cNvPr id="3" name="TextBox 2"/>
            <p:cNvSpPr txBox="1"/>
            <p:nvPr/>
          </p:nvSpPr>
          <p:spPr>
            <a:xfrm>
              <a:off x="2923102" y="1438431"/>
              <a:ext cx="3168352" cy="2554545"/>
            </a:xfrm>
            <a:prstGeom prst="rect">
              <a:avLst/>
            </a:prstGeom>
            <a:noFill/>
            <a:ln w="6350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005A9C"/>
                  </a:solidFill>
                </a:rPr>
                <a:t>Edef</a:t>
              </a:r>
              <a:r>
                <a:rPr lang="ru-RU" sz="3200" b="1" dirty="0">
                  <a:solidFill>
                    <a:srgbClr val="005A9C"/>
                  </a:solidFill>
                  <a:sym typeface="Wingdings" panose="05000000000000000000" pitchFamily="2" charset="2"/>
                </a:rPr>
                <a:t>  </a:t>
              </a:r>
              <a:r>
                <a:rPr lang="en-US" sz="3200" b="1" dirty="0" smtClean="0">
                  <a:solidFill>
                    <a:srgbClr val="005A9C"/>
                  </a:solidFill>
                </a:rPr>
                <a:t>min</a:t>
              </a:r>
              <a:endParaRPr lang="ru-RU" sz="3200" b="1" dirty="0" smtClean="0">
                <a:solidFill>
                  <a:srgbClr val="005A9C"/>
                </a:solidFill>
              </a:endParaRPr>
            </a:p>
            <a:p>
              <a:pPr algn="ctr"/>
              <a:r>
                <a:rPr lang="ru-RU" sz="3200" b="1" dirty="0">
                  <a:solidFill>
                    <a:srgbClr val="005A9C"/>
                  </a:solidFill>
                </a:rPr>
                <a:t>=</a:t>
              </a:r>
              <a:endParaRPr lang="en-US" sz="3200" b="1" dirty="0" smtClean="0">
                <a:solidFill>
                  <a:srgbClr val="005A9C"/>
                </a:solidFill>
              </a:endParaRPr>
            </a:p>
            <a:p>
              <a:pPr algn="ctr"/>
              <a:r>
                <a:rPr lang="ru-RU" sz="3200" b="1" dirty="0" smtClean="0">
                  <a:solidFill>
                    <a:srgbClr val="FF0000"/>
                  </a:solidFill>
                </a:rPr>
                <a:t>же..</a:t>
              </a:r>
              <a:r>
                <a:rPr lang="ru-RU" sz="3200" b="1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 </a:t>
              </a:r>
              <a:r>
                <a:rPr lang="en-US" sz="3200" b="1" dirty="0" smtClean="0">
                  <a:solidFill>
                    <a:srgbClr val="FF0000"/>
                  </a:solidFill>
                </a:rPr>
                <a:t>MAX</a:t>
              </a:r>
            </a:p>
            <a:p>
              <a:pPr algn="ctr"/>
              <a:r>
                <a:rPr lang="en-US" sz="3200" b="1" dirty="0" smtClean="0">
                  <a:solidFill>
                    <a:srgbClr val="005A9C"/>
                  </a:solidFill>
                </a:rPr>
                <a:t> </a:t>
              </a:r>
            </a:p>
            <a:p>
              <a:pPr algn="ctr"/>
              <a:r>
                <a:rPr lang="en-US" sz="3200" b="1" dirty="0" smtClean="0">
                  <a:solidFill>
                    <a:srgbClr val="005A9C"/>
                  </a:solidFill>
                </a:rPr>
                <a:t> </a:t>
              </a:r>
              <a:r>
                <a:rPr lang="ru-RU" sz="3200" b="1" dirty="0" smtClean="0">
                  <a:solidFill>
                    <a:srgbClr val="005A9C"/>
                  </a:solidFill>
                </a:rPr>
                <a:t>%</a:t>
              </a:r>
              <a:r>
                <a:rPr lang="en-US" sz="3200" b="1" dirty="0" smtClean="0">
                  <a:solidFill>
                    <a:srgbClr val="005A9C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5A9C"/>
                  </a:solidFill>
                </a:rPr>
                <a:t>vol</a:t>
              </a:r>
              <a:endParaRPr lang="en-US" sz="3200" b="1" dirty="0" smtClean="0">
                <a:solidFill>
                  <a:srgbClr val="005A9C"/>
                </a:solidFill>
              </a:endParaRPr>
            </a:p>
          </p:txBody>
        </p:sp>
        <p:cxnSp>
          <p:nvCxnSpPr>
            <p:cNvPr id="16" name="AutoShape 49"/>
            <p:cNvCxnSpPr>
              <a:cxnSpLocks noChangeShapeType="1"/>
            </p:cNvCxnSpPr>
            <p:nvPr/>
          </p:nvCxnSpPr>
          <p:spPr bwMode="auto">
            <a:xfrm flipV="1">
              <a:off x="3473034" y="3235114"/>
              <a:ext cx="2193595" cy="1"/>
            </a:xfrm>
            <a:prstGeom prst="straightConnector1">
              <a:avLst/>
            </a:prstGeom>
            <a:noFill/>
            <a:ln w="76200">
              <a:solidFill>
                <a:srgbClr val="005A9C"/>
              </a:solidFill>
              <a:round/>
              <a:headEnd/>
              <a:tailEnd type="stealth" w="lg" len="lg"/>
            </a:ln>
            <a:effectLst/>
          </p:spPr>
        </p:cxnSp>
      </p:grpSp>
      <p:grpSp>
        <p:nvGrpSpPr>
          <p:cNvPr id="20" name="Группа 19"/>
          <p:cNvGrpSpPr/>
          <p:nvPr/>
        </p:nvGrpSpPr>
        <p:grpSpPr>
          <a:xfrm>
            <a:off x="2835855" y="5288340"/>
            <a:ext cx="3168352" cy="1569660"/>
            <a:chOff x="2637592" y="4615331"/>
            <a:chExt cx="3168352" cy="1569660"/>
          </a:xfrm>
        </p:grpSpPr>
        <p:sp>
          <p:nvSpPr>
            <p:cNvPr id="14" name="TextBox 13"/>
            <p:cNvSpPr txBox="1"/>
            <p:nvPr/>
          </p:nvSpPr>
          <p:spPr>
            <a:xfrm>
              <a:off x="2637592" y="4615331"/>
              <a:ext cx="3168352" cy="1569660"/>
            </a:xfrm>
            <a:prstGeom prst="rect">
              <a:avLst/>
            </a:prstGeom>
            <a:noFill/>
            <a:ln w="63500" cmpd="sng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5A9C"/>
                  </a:solidFill>
                  <a:sym typeface="Wingdings" panose="05000000000000000000" pitchFamily="2" charset="2"/>
                </a:rPr>
                <a:t>mass</a:t>
              </a:r>
              <a:r>
                <a:rPr lang="ru-RU" sz="3200" b="1" dirty="0" smtClean="0">
                  <a:solidFill>
                    <a:srgbClr val="005A9C"/>
                  </a:solidFill>
                  <a:sym typeface="Wingdings" panose="05000000000000000000" pitchFamily="2" charset="2"/>
                </a:rPr>
                <a:t> </a:t>
              </a:r>
              <a:r>
                <a:rPr lang="ru-RU" sz="3200" b="1" dirty="0">
                  <a:solidFill>
                    <a:srgbClr val="005A9C"/>
                  </a:solidFill>
                  <a:sym typeface="Wingdings" panose="05000000000000000000" pitchFamily="2" charset="2"/>
                </a:rPr>
                <a:t> </a:t>
              </a:r>
              <a:r>
                <a:rPr lang="en-US" sz="3200" b="1" dirty="0" smtClean="0">
                  <a:solidFill>
                    <a:srgbClr val="005A9C"/>
                  </a:solidFill>
                </a:rPr>
                <a:t>min</a:t>
              </a:r>
              <a:endParaRPr lang="ru-RU" sz="3200" b="1" dirty="0" smtClean="0">
                <a:solidFill>
                  <a:srgbClr val="005A9C"/>
                </a:solidFill>
              </a:endParaRPr>
            </a:p>
            <a:p>
              <a:pPr algn="ctr"/>
              <a:r>
                <a:rPr lang="en-US" sz="3200" b="1" dirty="0" smtClean="0">
                  <a:solidFill>
                    <a:srgbClr val="005A9C"/>
                  </a:solidFill>
                </a:rPr>
                <a:t> </a:t>
              </a:r>
            </a:p>
            <a:p>
              <a:pPr algn="ctr"/>
              <a:r>
                <a:rPr lang="en-US" sz="3200" b="1" dirty="0" smtClean="0">
                  <a:solidFill>
                    <a:srgbClr val="005A9C"/>
                  </a:solidFill>
                </a:rPr>
                <a:t> </a:t>
              </a:r>
              <a:r>
                <a:rPr lang="el-GR" sz="3200" b="1" dirty="0" smtClean="0">
                  <a:solidFill>
                    <a:srgbClr val="FF0000"/>
                  </a:solidFill>
                </a:rPr>
                <a:t>σ</a:t>
              </a:r>
              <a:r>
                <a:rPr lang="en-US" sz="3200" b="1" dirty="0" smtClean="0">
                  <a:solidFill>
                    <a:srgbClr val="FF0000"/>
                  </a:solidFill>
                </a:rPr>
                <a:t>&lt;</a:t>
              </a:r>
              <a:r>
                <a:rPr lang="el-GR" sz="3200" b="1" dirty="0">
                  <a:solidFill>
                    <a:srgbClr val="FF0000"/>
                  </a:solidFill>
                </a:rPr>
                <a:t> </a:t>
              </a:r>
              <a:r>
                <a:rPr lang="el-GR" sz="3200" b="1" dirty="0" smtClean="0">
                  <a:solidFill>
                    <a:srgbClr val="FF0000"/>
                  </a:solidFill>
                </a:rPr>
                <a:t>σ</a:t>
              </a:r>
              <a:r>
                <a:rPr lang="en-US" sz="1200" b="1" dirty="0" smtClean="0">
                  <a:solidFill>
                    <a:srgbClr val="FF0000"/>
                  </a:solidFill>
                </a:rPr>
                <a:t>-1</a:t>
              </a:r>
            </a:p>
          </p:txBody>
        </p:sp>
        <p:cxnSp>
          <p:nvCxnSpPr>
            <p:cNvPr id="19" name="AutoShape 49"/>
            <p:cNvCxnSpPr>
              <a:cxnSpLocks noChangeShapeType="1"/>
            </p:cNvCxnSpPr>
            <p:nvPr/>
          </p:nvCxnSpPr>
          <p:spPr bwMode="auto">
            <a:xfrm flipV="1">
              <a:off x="3170601" y="5430675"/>
              <a:ext cx="2193595" cy="1"/>
            </a:xfrm>
            <a:prstGeom prst="straightConnector1">
              <a:avLst/>
            </a:prstGeom>
            <a:noFill/>
            <a:ln w="76200">
              <a:solidFill>
                <a:srgbClr val="005A9C"/>
              </a:solidFill>
              <a:round/>
              <a:headEnd/>
              <a:tailEnd type="stealth" w="lg" len="lg"/>
            </a:ln>
            <a:effectLst/>
          </p:spPr>
        </p:cxnSp>
      </p:grpSp>
      <p:cxnSp>
        <p:nvCxnSpPr>
          <p:cNvPr id="22" name="AutoShape 49"/>
          <p:cNvCxnSpPr>
            <a:cxnSpLocks noChangeShapeType="1"/>
          </p:cNvCxnSpPr>
          <p:nvPr/>
        </p:nvCxnSpPr>
        <p:spPr bwMode="auto">
          <a:xfrm>
            <a:off x="7909056" y="2014514"/>
            <a:ext cx="2232248" cy="251584"/>
          </a:xfrm>
          <a:prstGeom prst="straightConnector1">
            <a:avLst/>
          </a:prstGeom>
          <a:noFill/>
          <a:ln w="76200">
            <a:solidFill>
              <a:srgbClr val="005A9C"/>
            </a:solidFill>
            <a:round/>
            <a:headEnd/>
            <a:tailEnd type="stealth" w="lg" len="lg"/>
          </a:ln>
          <a:effectLst/>
        </p:spPr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7758" y="4145679"/>
            <a:ext cx="1718915" cy="272861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835361" y="1566502"/>
            <a:ext cx="3122624" cy="369332"/>
          </a:xfrm>
          <a:prstGeom prst="rect">
            <a:avLst/>
          </a:prstGeom>
          <a:noFill/>
          <a:ln w="635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5A9C"/>
                </a:solidFill>
              </a:rPr>
              <a:t>1х45хОС</a:t>
            </a:r>
            <a:r>
              <a:rPr lang="en-US" sz="1800" b="1" dirty="0" smtClean="0">
                <a:solidFill>
                  <a:srgbClr val="005A9C"/>
                </a:solidFill>
              </a:rPr>
              <a:t>x4</a:t>
            </a:r>
            <a:r>
              <a:rPr lang="ru-RU" sz="1800" b="1" dirty="0" smtClean="0">
                <a:solidFill>
                  <a:srgbClr val="005A9C"/>
                </a:solidFill>
              </a:rPr>
              <a:t> </a:t>
            </a:r>
            <a:endParaRPr lang="en-US" sz="1800" b="1" dirty="0" smtClean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57729" y="3719230"/>
            <a:ext cx="1869830" cy="369332"/>
          </a:xfrm>
          <a:prstGeom prst="rect">
            <a:avLst/>
          </a:prstGeom>
          <a:noFill/>
          <a:ln w="635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5A9C"/>
                </a:solidFill>
              </a:rPr>
              <a:t>4х350хОС</a:t>
            </a:r>
            <a:r>
              <a:rPr lang="en-US" sz="1800" b="1" dirty="0" smtClean="0">
                <a:solidFill>
                  <a:srgbClr val="005A9C"/>
                </a:solidFill>
              </a:rPr>
              <a:t>x4</a:t>
            </a:r>
            <a:endParaRPr lang="en-US" sz="1800" b="1" dirty="0" smtClean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09023" y="6525344"/>
            <a:ext cx="3183421" cy="369332"/>
          </a:xfrm>
          <a:prstGeom prst="rect">
            <a:avLst/>
          </a:prstGeom>
          <a:noFill/>
          <a:ln w="635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5A9C"/>
                </a:solidFill>
              </a:rPr>
              <a:t>4х350х</a:t>
            </a:r>
            <a:r>
              <a:rPr lang="en-US" sz="1800" b="1" dirty="0" smtClean="0">
                <a:solidFill>
                  <a:srgbClr val="005A9C"/>
                </a:solidFill>
              </a:rPr>
              <a:t>NLOPT_NEWx3</a:t>
            </a:r>
            <a:endParaRPr lang="en-US" sz="1800" b="1" dirty="0" smtClean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00248" y="4617670"/>
            <a:ext cx="3956392" cy="369332"/>
          </a:xfrm>
          <a:prstGeom prst="rect">
            <a:avLst/>
          </a:prstGeom>
          <a:noFill/>
          <a:ln w="635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err="1" smtClean="0">
                <a:solidFill>
                  <a:srgbClr val="005A9C"/>
                </a:solidFill>
              </a:rPr>
              <a:t>РАСЧ_СЛхИТЕРхМЕТОД</a:t>
            </a:r>
            <a:r>
              <a:rPr lang="en-US" sz="1800" b="1" dirty="0" smtClean="0">
                <a:solidFill>
                  <a:srgbClr val="005A9C"/>
                </a:solidFill>
              </a:rPr>
              <a:t>x</a:t>
            </a:r>
            <a:r>
              <a:rPr lang="ru-RU" sz="1800" b="1" dirty="0" smtClean="0">
                <a:solidFill>
                  <a:srgbClr val="005A9C"/>
                </a:solidFill>
              </a:rPr>
              <a:t>ШТРАФ</a:t>
            </a:r>
            <a:endParaRPr lang="en-US" sz="1800" b="1" dirty="0" smtClean="0">
              <a:solidFill>
                <a:srgbClr val="FF0000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2063" y="1452412"/>
            <a:ext cx="1135101" cy="16594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956588" y="3063482"/>
            <a:ext cx="3183421" cy="369332"/>
          </a:xfrm>
          <a:prstGeom prst="rect">
            <a:avLst/>
          </a:prstGeom>
          <a:noFill/>
          <a:ln w="635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005A9C"/>
                </a:solidFill>
              </a:rPr>
              <a:t>4х350х</a:t>
            </a:r>
            <a:r>
              <a:rPr lang="en-US" sz="1800" b="1" dirty="0" smtClean="0">
                <a:solidFill>
                  <a:srgbClr val="005A9C"/>
                </a:solidFill>
              </a:rPr>
              <a:t>NLOPT_NEWx3</a:t>
            </a:r>
            <a:endParaRPr lang="en-US" sz="1800" b="1" dirty="0" smtClean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0481610"/>
      </p:ext>
    </p:extLst>
  </p:cSld>
  <p:clrMapOvr>
    <a:masterClrMapping/>
  </p:clrMapOvr>
  <p:transition advTm="47549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3503712" y="193931"/>
            <a:ext cx="82080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sz="40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Оптимизационный подход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8" y="1239843"/>
            <a:ext cx="9145016" cy="562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56680"/>
      </p:ext>
    </p:extLst>
  </p:cSld>
  <p:clrMapOvr>
    <a:masterClrMapping/>
  </p:clrMapOvr>
  <p:transition advTm="3765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3503712" y="193931"/>
            <a:ext cx="82080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sz="40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Оптимизационный подход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1196753"/>
            <a:ext cx="8856984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98548"/>
      </p:ext>
    </p:extLst>
  </p:cSld>
  <p:clrMapOvr>
    <a:masterClrMapping/>
  </p:clrMapOvr>
  <p:transition advTm="3765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4139367" y="4081583"/>
            <a:ext cx="4057304" cy="2537735"/>
            <a:chOff x="5664684" y="2996952"/>
            <a:chExt cx="4370193" cy="285395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7606" y="3115780"/>
              <a:ext cx="4167271" cy="2422971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5664684" y="2996952"/>
              <a:ext cx="2303524" cy="28539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3503712" y="193931"/>
            <a:ext cx="82080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sz="4000" b="1" dirty="0" smtClean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Проектирование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cxnSp>
        <p:nvCxnSpPr>
          <p:cNvPr id="4" name="AutoShape 49"/>
          <p:cNvCxnSpPr>
            <a:cxnSpLocks noChangeShapeType="1"/>
          </p:cNvCxnSpPr>
          <p:nvPr/>
        </p:nvCxnSpPr>
        <p:spPr bwMode="auto">
          <a:xfrm>
            <a:off x="1919536" y="2489091"/>
            <a:ext cx="0" cy="3084434"/>
          </a:xfrm>
          <a:prstGeom prst="straightConnector1">
            <a:avLst/>
          </a:prstGeom>
          <a:noFill/>
          <a:ln w="76200">
            <a:solidFill>
              <a:srgbClr val="005A9C"/>
            </a:solidFill>
            <a:round/>
            <a:headEnd/>
            <a:tailEnd type="stealth" w="lg" len="lg"/>
          </a:ln>
          <a:effectLst/>
        </p:spPr>
      </p:cxnSp>
      <p:cxnSp>
        <p:nvCxnSpPr>
          <p:cNvPr id="6" name="AutoShape 49"/>
          <p:cNvCxnSpPr>
            <a:cxnSpLocks noChangeShapeType="1"/>
          </p:cNvCxnSpPr>
          <p:nvPr/>
        </p:nvCxnSpPr>
        <p:spPr bwMode="auto">
          <a:xfrm>
            <a:off x="14217404" y="3671908"/>
            <a:ext cx="5124" cy="228441"/>
          </a:xfrm>
          <a:prstGeom prst="straightConnector1">
            <a:avLst/>
          </a:prstGeom>
          <a:noFill/>
          <a:ln w="38100">
            <a:solidFill>
              <a:srgbClr val="005A9C"/>
            </a:solidFill>
            <a:round/>
            <a:headEnd/>
            <a:tailEnd type="stealth" w="lg" len="lg"/>
          </a:ln>
          <a:effectLst/>
        </p:spPr>
      </p:cxnSp>
      <p:sp>
        <p:nvSpPr>
          <p:cNvPr id="7" name="Rectangle 4"/>
          <p:cNvSpPr>
            <a:spLocks noGrp="1" noChangeArrowheads="1"/>
          </p:cNvSpPr>
          <p:nvPr>
            <p:ph type="ctrTitle"/>
          </p:nvPr>
        </p:nvSpPr>
        <p:spPr>
          <a:xfrm rot="16200000">
            <a:off x="-989695" y="3167002"/>
            <a:ext cx="3708004" cy="1728613"/>
          </a:xfrm>
        </p:spPr>
        <p:txBody>
          <a:bodyPr/>
          <a:lstStyle/>
          <a:p>
            <a:r>
              <a:rPr lang="ru-RU" altLang="ru-RU" sz="3600" b="1" dirty="0" smtClean="0">
                <a:solidFill>
                  <a:srgbClr val="005A9C"/>
                </a:solidFill>
              </a:rPr>
              <a:t>оптимизация «прочности»</a:t>
            </a:r>
            <a:endParaRPr lang="ru-RU" altLang="ru-RU" sz="3600" b="1" dirty="0">
              <a:solidFill>
                <a:srgbClr val="005A9C"/>
              </a:solidFill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551384" y="1196754"/>
            <a:ext cx="11304389" cy="120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sz="3600" b="1" kern="0" dirty="0" smtClean="0">
                <a:solidFill>
                  <a:srgbClr val="005A9C"/>
                </a:solidFill>
              </a:rPr>
              <a:t>оптимальное                                     традиционное</a:t>
            </a:r>
            <a:r>
              <a:rPr lang="en-US" altLang="ru-RU" sz="3600" b="1" kern="0" dirty="0" smtClean="0">
                <a:solidFill>
                  <a:srgbClr val="005A9C"/>
                </a:solidFill>
              </a:rPr>
              <a:t>    				</a:t>
            </a:r>
            <a:endParaRPr lang="ru-RU" altLang="ru-RU" sz="3600" b="1" kern="0" dirty="0">
              <a:solidFill>
                <a:srgbClr val="005A9C"/>
              </a:solidFill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335360" y="6165304"/>
            <a:ext cx="10658648" cy="79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altLang="ru-RU" sz="3600" b="1" kern="0" dirty="0" smtClean="0">
                <a:solidFill>
                  <a:srgbClr val="005A9C"/>
                </a:solidFill>
              </a:rPr>
              <a:t>	</a:t>
            </a:r>
            <a:r>
              <a:rPr lang="ru-RU" altLang="ru-RU" sz="3600" b="1" kern="0" dirty="0" smtClean="0">
                <a:solidFill>
                  <a:srgbClr val="005A9C"/>
                </a:solidFill>
              </a:rPr>
              <a:t>с учетом технологических возможностей</a:t>
            </a:r>
            <a:endParaRPr lang="ru-RU" altLang="ru-RU" sz="3600" b="1" kern="0" dirty="0">
              <a:solidFill>
                <a:srgbClr val="005A9C"/>
              </a:solidFill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0" y="1628800"/>
            <a:ext cx="12171412" cy="97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ru-RU" altLang="ru-RU" sz="3600" b="1" kern="0" dirty="0" smtClean="0">
                <a:solidFill>
                  <a:srgbClr val="005A9C"/>
                </a:solidFill>
              </a:rPr>
              <a:t>«Эквивалентный брус»                     Эскизный проект</a:t>
            </a:r>
            <a:endParaRPr lang="ru-RU" altLang="ru-RU" sz="3600" b="1" kern="0" dirty="0">
              <a:solidFill>
                <a:srgbClr val="005A9C"/>
              </a:solidFill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 bwMode="auto">
          <a:xfrm rot="16200000">
            <a:off x="9473691" y="3167150"/>
            <a:ext cx="3708004" cy="17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altLang="ru-RU" sz="3600" b="1" kern="0" dirty="0" smtClean="0">
                <a:solidFill>
                  <a:srgbClr val="005A9C"/>
                </a:solidFill>
              </a:rPr>
              <a:t>детализация геометрии</a:t>
            </a:r>
            <a:endParaRPr lang="ru-RU" altLang="ru-RU" sz="3600" b="1" kern="0" dirty="0">
              <a:solidFill>
                <a:srgbClr val="005A9C"/>
              </a:solidFill>
            </a:endParaRPr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17276" y="5363685"/>
            <a:ext cx="12171412" cy="97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ru-RU" altLang="ru-RU" sz="3600" b="1" kern="0" dirty="0" smtClean="0">
                <a:solidFill>
                  <a:srgbClr val="005A9C"/>
                </a:solidFill>
              </a:rPr>
              <a:t>Силовой каркас                                   Рабочий проект</a:t>
            </a:r>
            <a:endParaRPr lang="ru-RU" altLang="ru-RU" sz="3600" b="1" kern="0" dirty="0">
              <a:solidFill>
                <a:srgbClr val="005A9C"/>
              </a:solidFill>
            </a:endParaRPr>
          </a:p>
        </p:txBody>
      </p:sp>
      <p:cxnSp>
        <p:nvCxnSpPr>
          <p:cNvPr id="19" name="AutoShape 49"/>
          <p:cNvCxnSpPr>
            <a:cxnSpLocks noChangeShapeType="1"/>
          </p:cNvCxnSpPr>
          <p:nvPr/>
        </p:nvCxnSpPr>
        <p:spPr bwMode="auto">
          <a:xfrm>
            <a:off x="10305888" y="2489091"/>
            <a:ext cx="0" cy="3084434"/>
          </a:xfrm>
          <a:prstGeom prst="straightConnector1">
            <a:avLst/>
          </a:prstGeom>
          <a:noFill/>
          <a:ln w="76200">
            <a:solidFill>
              <a:srgbClr val="005A9C"/>
            </a:solidFill>
            <a:round/>
            <a:headEnd/>
            <a:tailEnd type="stealth" w="lg" len="lg"/>
          </a:ln>
          <a:effectLst/>
        </p:spPr>
      </p:cxnSp>
      <p:cxnSp>
        <p:nvCxnSpPr>
          <p:cNvPr id="20" name="AutoShape 49"/>
          <p:cNvCxnSpPr>
            <a:cxnSpLocks noChangeShapeType="1"/>
          </p:cNvCxnSpPr>
          <p:nvPr/>
        </p:nvCxnSpPr>
        <p:spPr bwMode="auto">
          <a:xfrm flipV="1">
            <a:off x="2110459" y="2276872"/>
            <a:ext cx="5857749" cy="1055051"/>
          </a:xfrm>
          <a:prstGeom prst="straightConnector1">
            <a:avLst/>
          </a:prstGeom>
          <a:noFill/>
          <a:ln w="76200">
            <a:solidFill>
              <a:srgbClr val="005A9C"/>
            </a:solidFill>
            <a:prstDash val="sysDash"/>
            <a:round/>
            <a:headEnd/>
            <a:tailEnd type="stealth" w="lg" len="lg"/>
          </a:ln>
          <a:effectLst/>
        </p:spPr>
      </p:cxnSp>
      <p:cxnSp>
        <p:nvCxnSpPr>
          <p:cNvPr id="23" name="AutoShape 49"/>
          <p:cNvCxnSpPr>
            <a:cxnSpLocks noChangeShapeType="1"/>
          </p:cNvCxnSpPr>
          <p:nvPr/>
        </p:nvCxnSpPr>
        <p:spPr bwMode="auto">
          <a:xfrm flipV="1">
            <a:off x="3944941" y="2573881"/>
            <a:ext cx="4599331" cy="3311430"/>
          </a:xfrm>
          <a:prstGeom prst="straightConnector1">
            <a:avLst/>
          </a:prstGeom>
          <a:noFill/>
          <a:ln w="76200">
            <a:solidFill>
              <a:srgbClr val="005A9C"/>
            </a:solidFill>
            <a:round/>
            <a:headEnd/>
            <a:tailEnd type="stealth" w="lg" len="lg"/>
          </a:ln>
          <a:effectLst/>
        </p:spPr>
      </p:cxnSp>
      <p:cxnSp>
        <p:nvCxnSpPr>
          <p:cNvPr id="27" name="AutoShape 49"/>
          <p:cNvCxnSpPr>
            <a:cxnSpLocks noChangeShapeType="1"/>
          </p:cNvCxnSpPr>
          <p:nvPr/>
        </p:nvCxnSpPr>
        <p:spPr bwMode="auto">
          <a:xfrm flipV="1">
            <a:off x="2110459" y="2511197"/>
            <a:ext cx="6048671" cy="2116818"/>
          </a:xfrm>
          <a:prstGeom prst="straightConnector1">
            <a:avLst/>
          </a:prstGeom>
          <a:noFill/>
          <a:ln w="76200">
            <a:solidFill>
              <a:srgbClr val="005A9C"/>
            </a:solidFill>
            <a:prstDash val="sysDash"/>
            <a:round/>
            <a:headEnd/>
            <a:tailEnd type="stealth" w="lg" len="lg"/>
          </a:ln>
          <a:effectLst/>
        </p:spPr>
      </p:cxnSp>
      <p:sp>
        <p:nvSpPr>
          <p:cNvPr id="30" name="Rectangle 4"/>
          <p:cNvSpPr txBox="1">
            <a:spLocks noChangeArrowheads="1"/>
          </p:cNvSpPr>
          <p:nvPr/>
        </p:nvSpPr>
        <p:spPr bwMode="auto">
          <a:xfrm>
            <a:off x="675829" y="5885311"/>
            <a:ext cx="10658648" cy="79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altLang="ru-RU" sz="3600" b="1" kern="0" dirty="0" smtClean="0">
                <a:solidFill>
                  <a:srgbClr val="005A9C"/>
                </a:solidFill>
              </a:rPr>
              <a:t>	</a:t>
            </a:r>
            <a:endParaRPr lang="ru-RU" altLang="ru-RU" sz="3600" b="1" kern="0" dirty="0">
              <a:solidFill>
                <a:srgbClr val="005A9C"/>
              </a:solidFill>
            </a:endParaRPr>
          </a:p>
        </p:txBody>
      </p:sp>
      <p:sp>
        <p:nvSpPr>
          <p:cNvPr id="31" name="Rectangle 4">
            <a:hlinkClick r:id="rId4"/>
          </p:cNvPr>
          <p:cNvSpPr txBox="1">
            <a:spLocks noChangeArrowheads="1"/>
          </p:cNvSpPr>
          <p:nvPr/>
        </p:nvSpPr>
        <p:spPr bwMode="auto">
          <a:xfrm rot="20499240">
            <a:off x="1893125" y="3219504"/>
            <a:ext cx="5989488" cy="799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altLang="ru-RU" sz="3600" b="1" kern="0" dirty="0" smtClean="0">
                <a:solidFill>
                  <a:srgbClr val="005A9C"/>
                </a:solidFill>
              </a:rPr>
              <a:t>	</a:t>
            </a:r>
            <a:r>
              <a:rPr lang="ru-RU" altLang="ru-RU" sz="3600" i="1" kern="0" dirty="0" smtClean="0">
                <a:solidFill>
                  <a:srgbClr val="005A9C"/>
                </a:solidFill>
              </a:rPr>
              <a:t>метод </a:t>
            </a:r>
            <a:r>
              <a:rPr lang="ru-RU" altLang="ru-RU" sz="3600" i="1" kern="0" dirty="0">
                <a:solidFill>
                  <a:srgbClr val="005A9C"/>
                </a:solidFill>
                <a:hlinkClick r:id="rId5"/>
              </a:rPr>
              <a:t>прогрессивного</a:t>
            </a:r>
            <a:r>
              <a:rPr lang="ru-RU" altLang="ru-RU" sz="3600" i="1" kern="0" dirty="0">
                <a:solidFill>
                  <a:srgbClr val="005A9C"/>
                </a:solidFill>
              </a:rPr>
              <a:t> </a:t>
            </a:r>
            <a:r>
              <a:rPr lang="ru-RU" altLang="ru-RU" sz="3600" i="1" kern="0" dirty="0" err="1" smtClean="0">
                <a:solidFill>
                  <a:srgbClr val="005A9C"/>
                </a:solidFill>
              </a:rPr>
              <a:t>джипега</a:t>
            </a:r>
            <a:endParaRPr lang="ru-RU" altLang="ru-RU" sz="3600" i="1" kern="0" dirty="0">
              <a:solidFill>
                <a:srgbClr val="005A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131901"/>
      </p:ext>
    </p:extLst>
  </p:cSld>
  <p:clrMapOvr>
    <a:masterClrMapping/>
  </p:clrMapOvr>
  <p:transition advTm="3765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3503712" y="193931"/>
            <a:ext cx="82080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sz="40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Оптимизационный подход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pic>
        <p:nvPicPr>
          <p:cNvPr id="1026" name="Picture 2" descr="https://cf2.ppt-online.org/files2/slide/6/65TpVobyNq41GuAWPOclYSnU39L8e7aCjdvJHr/slide-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317" y="1196752"/>
            <a:ext cx="7350429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874" y="1776615"/>
            <a:ext cx="2804448" cy="13852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5E10FE9-41FC-4242-96AE-83036ED9FE4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857185">
            <a:off x="10689457" y="3170735"/>
            <a:ext cx="1227773" cy="1761410"/>
          </a:xfrm>
          <a:prstGeom prst="rect">
            <a:avLst/>
          </a:prstGeom>
        </p:spPr>
      </p:pic>
      <p:pic>
        <p:nvPicPr>
          <p:cNvPr id="11" name="Рисунок 4">
            <a:extLst>
              <a:ext uri="{FF2B5EF4-FFF2-40B4-BE49-F238E27FC236}">
                <a16:creationId xmlns:a16="http://schemas.microsoft.com/office/drawing/2014/main" id="{AC3588DA-0BCE-4471-904F-05A5E8AED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680" y="3277581"/>
            <a:ext cx="1804699" cy="194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6"/>
          <p:cNvSpPr>
            <a:spLocks noChangeArrowheads="1"/>
          </p:cNvSpPr>
          <p:nvPr/>
        </p:nvSpPr>
        <p:spPr bwMode="auto">
          <a:xfrm>
            <a:off x="9004489" y="3985965"/>
            <a:ext cx="1527833" cy="30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ja-JP" sz="1800" b="1" dirty="0" smtClean="0">
                <a:solidFill>
                  <a:srgbClr val="005A9C"/>
                </a:solidFill>
                <a:latin typeface="+mn-lt"/>
              </a:rPr>
              <a:t>3 детали</a:t>
            </a:r>
            <a:r>
              <a:rPr lang="en-US" altLang="ja-JP" sz="1800" b="1" dirty="0" smtClean="0">
                <a:solidFill>
                  <a:srgbClr val="005A9C"/>
                </a:solidFill>
                <a:latin typeface="+mn-lt"/>
              </a:rPr>
              <a:t> </a:t>
            </a:r>
            <a:r>
              <a:rPr lang="ru-RU" altLang="ja-JP" sz="1800" b="1" dirty="0" smtClean="0">
                <a:solidFill>
                  <a:srgbClr val="005A9C"/>
                </a:solidFill>
                <a:latin typeface="+mn-lt"/>
              </a:rPr>
              <a:t>-</a:t>
            </a:r>
            <a:r>
              <a:rPr lang="en-US" altLang="ja-JP" sz="1800" b="1" dirty="0" smtClean="0">
                <a:solidFill>
                  <a:srgbClr val="005A9C"/>
                </a:solidFill>
                <a:latin typeface="+mn-lt"/>
              </a:rPr>
              <a:t>&gt; 1</a:t>
            </a:r>
            <a:endParaRPr lang="ru-RU" altLang="ja-JP" sz="1800" b="1" noProof="0" dirty="0">
              <a:solidFill>
                <a:srgbClr val="005A9C"/>
              </a:solidFill>
              <a:latin typeface="+mn-lt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375" y="5050762"/>
            <a:ext cx="2423594" cy="833937"/>
          </a:xfrm>
          <a:prstGeom prst="rect">
            <a:avLst/>
          </a:prstGeom>
        </p:spPr>
      </p:pic>
      <p:sp>
        <p:nvSpPr>
          <p:cNvPr id="15" name="Rectangle 36"/>
          <p:cNvSpPr>
            <a:spLocks noChangeArrowheads="1"/>
          </p:cNvSpPr>
          <p:nvPr/>
        </p:nvSpPr>
        <p:spPr bwMode="auto">
          <a:xfrm>
            <a:off x="9770375" y="5884699"/>
            <a:ext cx="2423593" cy="24729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b="1" dirty="0" err="1" smtClean="0">
                <a:solidFill>
                  <a:srgbClr val="005A9C"/>
                </a:solidFill>
                <a:latin typeface="+mn-lt"/>
              </a:rPr>
              <a:t>Smax</a:t>
            </a:r>
            <a:r>
              <a:rPr lang="en-US" altLang="ja-JP" sz="1800" b="1" dirty="0" smtClean="0">
                <a:solidFill>
                  <a:srgbClr val="005A9C"/>
                </a:solidFill>
                <a:latin typeface="+mn-lt"/>
              </a:rPr>
              <a:t>: 72 </a:t>
            </a:r>
            <a:r>
              <a:rPr lang="ru-RU" altLang="ja-JP" sz="1800" b="1" dirty="0" smtClean="0">
                <a:solidFill>
                  <a:srgbClr val="005A9C"/>
                </a:solidFill>
                <a:latin typeface="+mn-lt"/>
              </a:rPr>
              <a:t>-</a:t>
            </a:r>
            <a:r>
              <a:rPr lang="en-US" altLang="ja-JP" sz="1800" b="1" dirty="0" smtClean="0">
                <a:solidFill>
                  <a:srgbClr val="005A9C"/>
                </a:solidFill>
                <a:latin typeface="+mn-lt"/>
              </a:rPr>
              <a:t>&gt; 36 </a:t>
            </a:r>
            <a:r>
              <a:rPr lang="ru-RU" altLang="ja-JP" sz="1800" b="1" dirty="0" smtClean="0">
                <a:solidFill>
                  <a:srgbClr val="005A9C"/>
                </a:solidFill>
                <a:latin typeface="+mn-lt"/>
              </a:rPr>
              <a:t>МПа</a:t>
            </a:r>
            <a:endParaRPr lang="ru-RU" altLang="ja-JP" sz="1800" b="1" noProof="0" dirty="0">
              <a:solidFill>
                <a:srgbClr val="005A9C"/>
              </a:solidFill>
              <a:latin typeface="+mn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8408" y="6131989"/>
            <a:ext cx="2423592" cy="730216"/>
          </a:xfrm>
          <a:prstGeom prst="rect">
            <a:avLst/>
          </a:prstGeom>
        </p:spPr>
      </p:pic>
      <p:sp>
        <p:nvSpPr>
          <p:cNvPr id="18" name="Rectangle 36"/>
          <p:cNvSpPr>
            <a:spLocks noChangeArrowheads="1"/>
          </p:cNvSpPr>
          <p:nvPr/>
        </p:nvSpPr>
        <p:spPr bwMode="auto">
          <a:xfrm>
            <a:off x="12909367" y="2188081"/>
            <a:ext cx="2718196" cy="88843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b="1" noProof="0" dirty="0" smtClean="0">
                <a:solidFill>
                  <a:srgbClr val="005A9C"/>
                </a:solidFill>
                <a:latin typeface="+mn-lt"/>
              </a:rPr>
              <a:t>APM Structure3D</a:t>
            </a:r>
            <a:endParaRPr lang="ru-RU" altLang="ja-JP" sz="1800" b="1" noProof="0" dirty="0" smtClean="0">
              <a:solidFill>
                <a:srgbClr val="005A9C"/>
              </a:solidFill>
              <a:latin typeface="+mn-lt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ja-JP" sz="1800" b="1" dirty="0" smtClean="0">
                <a:solidFill>
                  <a:srgbClr val="005A9C"/>
                </a:solidFill>
                <a:latin typeface="+mn-lt"/>
              </a:rPr>
              <a:t>и/или</a:t>
            </a:r>
            <a:endParaRPr lang="en-US" altLang="ja-JP" sz="1800" b="1" noProof="0" dirty="0" smtClean="0">
              <a:solidFill>
                <a:srgbClr val="005A9C"/>
              </a:solidFill>
              <a:latin typeface="+mn-lt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ja-JP" sz="1800" b="1" noProof="0" dirty="0" smtClean="0">
                <a:solidFill>
                  <a:srgbClr val="005A9C"/>
                </a:solidFill>
                <a:latin typeface="+mn-lt"/>
              </a:rPr>
              <a:t>Вертикаль</a:t>
            </a:r>
            <a:r>
              <a:rPr lang="en-US" altLang="ja-JP" sz="1800" b="1" noProof="0" dirty="0" smtClean="0">
                <a:solidFill>
                  <a:srgbClr val="005A9C"/>
                </a:solidFill>
                <a:latin typeface="+mn-lt"/>
              </a:rPr>
              <a:t> </a:t>
            </a:r>
            <a:r>
              <a:rPr lang="ru-RU" altLang="ja-JP" sz="1800" b="1" noProof="0" dirty="0" smtClean="0">
                <a:solidFill>
                  <a:srgbClr val="005A9C"/>
                </a:solidFill>
                <a:latin typeface="+mn-lt"/>
              </a:rPr>
              <a:t>и</a:t>
            </a:r>
            <a:r>
              <a:rPr lang="en-US" altLang="ja-JP" sz="1800" b="1" noProof="0" dirty="0" smtClean="0">
                <a:solidFill>
                  <a:srgbClr val="005A9C"/>
                </a:solidFill>
                <a:latin typeface="+mn-lt"/>
              </a:rPr>
              <a:t> IOSO-K</a:t>
            </a:r>
            <a:r>
              <a:rPr lang="ru-RU" altLang="ja-JP" sz="1800" b="1" noProof="0" dirty="0" smtClean="0">
                <a:solidFill>
                  <a:srgbClr val="005A9C"/>
                </a:solidFill>
                <a:latin typeface="+mn-lt"/>
              </a:rPr>
              <a:t> ?</a:t>
            </a:r>
            <a:r>
              <a:rPr lang="en-US" altLang="ja-JP" sz="1800" b="1" noProof="0" dirty="0" smtClean="0">
                <a:solidFill>
                  <a:srgbClr val="005A9C"/>
                </a:solidFill>
                <a:latin typeface="+mn-lt"/>
              </a:rPr>
              <a:t> </a:t>
            </a:r>
            <a:endParaRPr lang="ru-RU" altLang="ja-JP" sz="1800" b="1" noProof="0" dirty="0">
              <a:solidFill>
                <a:srgbClr val="005A9C"/>
              </a:solidFill>
              <a:latin typeface="+mn-lt"/>
            </a:endParaRPr>
          </a:p>
        </p:txBody>
      </p:sp>
      <p:sp>
        <p:nvSpPr>
          <p:cNvPr id="20" name="Rectangle 36"/>
          <p:cNvSpPr>
            <a:spLocks noChangeArrowheads="1"/>
          </p:cNvSpPr>
          <p:nvPr/>
        </p:nvSpPr>
        <p:spPr bwMode="auto">
          <a:xfrm>
            <a:off x="12955917" y="3504911"/>
            <a:ext cx="3777224" cy="96674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vl="0" algn="ctr">
              <a:defRPr/>
            </a:pPr>
            <a:r>
              <a:rPr lang="en-US" altLang="ja-JP" sz="1800" b="1" noProof="0" dirty="0" smtClean="0">
                <a:solidFill>
                  <a:srgbClr val="005A9C"/>
                </a:solidFill>
                <a:latin typeface="+mn-lt"/>
              </a:rPr>
              <a:t>APM </a:t>
            </a:r>
            <a:r>
              <a:rPr lang="en-US" altLang="ja-JP" sz="1800" b="1" dirty="0" smtClean="0">
                <a:solidFill>
                  <a:srgbClr val="005A9C"/>
                </a:solidFill>
                <a:latin typeface="+mn-lt"/>
              </a:rPr>
              <a:t>Studio &amp; </a:t>
            </a:r>
            <a:r>
              <a:rPr lang="en-US" altLang="ja-JP" sz="1800" b="1" noProof="0" dirty="0" smtClean="0">
                <a:solidFill>
                  <a:srgbClr val="005A9C"/>
                </a:solidFill>
                <a:latin typeface="+mn-lt"/>
              </a:rPr>
              <a:t>Structure3D</a:t>
            </a:r>
            <a:endParaRPr lang="ru-RU" altLang="ja-JP" sz="1800" b="1" dirty="0">
              <a:solidFill>
                <a:srgbClr val="005A9C"/>
              </a:solidFill>
            </a:endParaRPr>
          </a:p>
          <a:p>
            <a:pPr lvl="0" algn="ctr">
              <a:defRPr/>
            </a:pPr>
            <a:r>
              <a:rPr lang="ru-RU" altLang="ja-JP" sz="1800" b="1" dirty="0" smtClean="0">
                <a:solidFill>
                  <a:srgbClr val="005A9C"/>
                </a:solidFill>
              </a:rPr>
              <a:t>и/или</a:t>
            </a:r>
            <a:endParaRPr lang="en-US" altLang="ja-JP" sz="1800" b="1" dirty="0">
              <a:solidFill>
                <a:srgbClr val="005A9C"/>
              </a:solidFill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ja-JP" sz="1800" b="1" noProof="0" dirty="0" smtClean="0">
                <a:solidFill>
                  <a:srgbClr val="005A9C"/>
                </a:solidFill>
                <a:latin typeface="+mn-lt"/>
              </a:rPr>
              <a:t>КОМПАС-3</a:t>
            </a:r>
            <a:r>
              <a:rPr lang="en-US" altLang="ja-JP" sz="1800" b="1" noProof="0" dirty="0" smtClean="0">
                <a:solidFill>
                  <a:srgbClr val="005A9C"/>
                </a:solidFill>
                <a:latin typeface="+mn-lt"/>
              </a:rPr>
              <a:t>D </a:t>
            </a:r>
            <a:r>
              <a:rPr lang="ru-RU" altLang="ja-JP" sz="1800" b="1" noProof="0" dirty="0" smtClean="0">
                <a:solidFill>
                  <a:srgbClr val="005A9C"/>
                </a:solidFill>
                <a:latin typeface="+mn-lt"/>
              </a:rPr>
              <a:t>и</a:t>
            </a:r>
            <a:r>
              <a:rPr lang="en-US" altLang="ja-JP" sz="1800" b="1" noProof="0" dirty="0" smtClean="0">
                <a:solidFill>
                  <a:srgbClr val="005A9C"/>
                </a:solidFill>
                <a:latin typeface="+mn-lt"/>
              </a:rPr>
              <a:t> FEM_TOP </a:t>
            </a:r>
            <a:r>
              <a:rPr lang="ru-RU" altLang="ja-JP" sz="1800" b="1" noProof="0" dirty="0" smtClean="0">
                <a:solidFill>
                  <a:srgbClr val="005A9C"/>
                </a:solidFill>
                <a:latin typeface="+mn-lt"/>
              </a:rPr>
              <a:t>и</a:t>
            </a:r>
            <a:r>
              <a:rPr lang="en-US" altLang="ja-JP" sz="1800" b="1" noProof="0" dirty="0" smtClean="0">
                <a:solidFill>
                  <a:srgbClr val="005A9C"/>
                </a:solidFill>
                <a:latin typeface="+mn-lt"/>
              </a:rPr>
              <a:t> Sdf3D</a:t>
            </a:r>
            <a:endParaRPr lang="ru-RU" altLang="ja-JP" sz="1800" b="1" noProof="0" dirty="0">
              <a:solidFill>
                <a:srgbClr val="005A9C"/>
              </a:solidFill>
              <a:latin typeface="+mn-lt"/>
            </a:endParaRPr>
          </a:p>
        </p:txBody>
      </p:sp>
      <p:sp>
        <p:nvSpPr>
          <p:cNvPr id="21" name="Rectangle 36"/>
          <p:cNvSpPr>
            <a:spLocks noChangeArrowheads="1"/>
          </p:cNvSpPr>
          <p:nvPr/>
        </p:nvSpPr>
        <p:spPr bwMode="auto">
          <a:xfrm>
            <a:off x="12909367" y="5222942"/>
            <a:ext cx="3315828" cy="9844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vl="0" algn="ctr">
              <a:defRPr/>
            </a:pPr>
            <a:r>
              <a:rPr lang="en-US" altLang="ja-JP" sz="1800" b="1" noProof="0" dirty="0" smtClean="0">
                <a:solidFill>
                  <a:srgbClr val="005A9C"/>
                </a:solidFill>
                <a:latin typeface="+mn-lt"/>
              </a:rPr>
              <a:t>APM Structure3D</a:t>
            </a:r>
            <a:endParaRPr lang="ru-RU" altLang="ja-JP" sz="1800" b="1" dirty="0">
              <a:solidFill>
                <a:srgbClr val="005A9C"/>
              </a:solidFill>
            </a:endParaRPr>
          </a:p>
          <a:p>
            <a:pPr lvl="0" algn="ctr">
              <a:defRPr/>
            </a:pPr>
            <a:r>
              <a:rPr lang="ru-RU" altLang="ja-JP" sz="1800" b="1" dirty="0" smtClean="0">
                <a:solidFill>
                  <a:srgbClr val="005A9C"/>
                </a:solidFill>
              </a:rPr>
              <a:t>и/или</a:t>
            </a:r>
            <a:endParaRPr lang="en-US" altLang="ja-JP" sz="1800" b="1" dirty="0">
              <a:solidFill>
                <a:srgbClr val="005A9C"/>
              </a:solidFill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ja-JP" sz="1800" b="1" noProof="0" dirty="0" smtClean="0">
                <a:solidFill>
                  <a:srgbClr val="005A9C"/>
                </a:solidFill>
                <a:latin typeface="+mn-lt"/>
              </a:rPr>
              <a:t>КОМПАС-3</a:t>
            </a:r>
            <a:r>
              <a:rPr lang="en-US" altLang="ja-JP" sz="1800" b="1" noProof="0" dirty="0" smtClean="0">
                <a:solidFill>
                  <a:srgbClr val="005A9C"/>
                </a:solidFill>
                <a:latin typeface="+mn-lt"/>
              </a:rPr>
              <a:t>D </a:t>
            </a:r>
            <a:r>
              <a:rPr lang="ru-RU" altLang="ja-JP" sz="1800" b="1" noProof="0" dirty="0" smtClean="0">
                <a:solidFill>
                  <a:srgbClr val="005A9C"/>
                </a:solidFill>
                <a:latin typeface="+mn-lt"/>
              </a:rPr>
              <a:t>и</a:t>
            </a:r>
            <a:r>
              <a:rPr lang="en-US" altLang="ja-JP" sz="1800" b="1" noProof="0" dirty="0" smtClean="0">
                <a:solidFill>
                  <a:srgbClr val="005A9C"/>
                </a:solidFill>
                <a:latin typeface="+mn-lt"/>
              </a:rPr>
              <a:t> FEM </a:t>
            </a:r>
            <a:r>
              <a:rPr lang="ru-RU" altLang="ja-JP" sz="1800" b="1" noProof="0" dirty="0" smtClean="0">
                <a:solidFill>
                  <a:srgbClr val="005A9C"/>
                </a:solidFill>
                <a:latin typeface="+mn-lt"/>
              </a:rPr>
              <a:t>и</a:t>
            </a:r>
            <a:r>
              <a:rPr lang="en-US" altLang="ja-JP" sz="1800" b="1" noProof="0" dirty="0" smtClean="0">
                <a:solidFill>
                  <a:srgbClr val="005A9C"/>
                </a:solidFill>
                <a:latin typeface="+mn-lt"/>
              </a:rPr>
              <a:t> IOSO-K</a:t>
            </a:r>
            <a:endParaRPr lang="ru-RU" altLang="ja-JP" sz="1800" b="1" noProof="0" dirty="0">
              <a:solidFill>
                <a:srgbClr val="005A9C"/>
              </a:solidFill>
              <a:latin typeface="+mn-lt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7936585" y="1990750"/>
            <a:ext cx="504056" cy="175257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36"/>
          <p:cNvSpPr>
            <a:spLocks noChangeArrowheads="1"/>
          </p:cNvSpPr>
          <p:nvPr/>
        </p:nvSpPr>
        <p:spPr bwMode="auto">
          <a:xfrm>
            <a:off x="15925853" y="1803526"/>
            <a:ext cx="384421" cy="186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800" b="1" dirty="0" smtClean="0">
                <a:solidFill>
                  <a:srgbClr val="005A9C"/>
                </a:solidFill>
                <a:latin typeface="+mn-lt"/>
              </a:rPr>
              <a:t>X, </a:t>
            </a:r>
            <a:r>
              <a:rPr lang="ru-RU" altLang="ja-JP" sz="800" b="1" dirty="0" smtClean="0">
                <a:solidFill>
                  <a:srgbClr val="005A9C"/>
                </a:solidFill>
                <a:latin typeface="+mn-lt"/>
              </a:rPr>
              <a:t>мм</a:t>
            </a:r>
            <a:endParaRPr lang="ru-RU" altLang="ja-JP" sz="800" b="1" noProof="0" dirty="0">
              <a:solidFill>
                <a:srgbClr val="005A9C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2896" y="1240675"/>
            <a:ext cx="1077009" cy="19250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71330" y="1240675"/>
            <a:ext cx="1220670" cy="19250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133" y="5050762"/>
            <a:ext cx="2650742" cy="182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69898"/>
      </p:ext>
    </p:extLst>
  </p:cSld>
  <p:clrMapOvr>
    <a:masterClrMapping/>
  </p:clrMapOvr>
  <p:transition advTm="3765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ChangeArrowheads="1"/>
          </p:cNvSpPr>
          <p:nvPr/>
        </p:nvSpPr>
        <p:spPr bwMode="auto">
          <a:xfrm>
            <a:off x="3503712" y="193931"/>
            <a:ext cx="82080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 </a:t>
            </a:r>
            <a:r>
              <a:rPr lang="ru-RU" sz="4000" b="1" dirty="0">
                <a:solidFill>
                  <a:srgbClr val="005A9C"/>
                </a:solidFill>
                <a:effectLst>
                  <a:glow rad="228600">
                    <a:schemeClr val="bg1">
                      <a:alpha val="85000"/>
                    </a:schemeClr>
                  </a:glow>
                </a:effectLst>
              </a:rPr>
              <a:t>Оптимизационный подход</a:t>
            </a:r>
            <a:endParaRPr lang="ru-RU" altLang="ru-RU" sz="4000" b="1" dirty="0">
              <a:solidFill>
                <a:srgbClr val="005A9C"/>
              </a:solidFill>
              <a:effectLst>
                <a:glow rad="228600">
                  <a:schemeClr val="bg1">
                    <a:alpha val="85000"/>
                  </a:schemeClr>
                </a:glow>
              </a:effectLst>
            </a:endParaRPr>
          </a:p>
        </p:txBody>
      </p:sp>
      <p:sp>
        <p:nvSpPr>
          <p:cNvPr id="102" name="Text Box 11"/>
          <p:cNvSpPr txBox="1">
            <a:spLocks noChangeArrowheads="1"/>
          </p:cNvSpPr>
          <p:nvPr/>
        </p:nvSpPr>
        <p:spPr bwMode="auto">
          <a:xfrm>
            <a:off x="239663" y="1268760"/>
            <a:ext cx="11736437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ts val="2800"/>
              </a:lnSpc>
            </a:pPr>
            <a:r>
              <a:rPr lang="ru-RU" sz="2800" dirty="0">
                <a:solidFill>
                  <a:srgbClr val="015F9A"/>
                </a:solidFill>
              </a:rPr>
              <a:t>к проектированию позволяет не только создать </a:t>
            </a:r>
            <a:r>
              <a:rPr lang="ru-RU" sz="2800" dirty="0">
                <a:solidFill>
                  <a:srgbClr val="FF0000"/>
                </a:solidFill>
              </a:rPr>
              <a:t>наилучшую</a:t>
            </a:r>
            <a:r>
              <a:rPr lang="ru-RU" sz="2800" dirty="0">
                <a:solidFill>
                  <a:srgbClr val="015F9A"/>
                </a:solidFill>
              </a:rPr>
              <a:t> конструкцию, но и обеспечивает конкурентное преимущество за счет </a:t>
            </a:r>
            <a:r>
              <a:rPr lang="ru-RU" sz="2800" dirty="0">
                <a:solidFill>
                  <a:srgbClr val="FF0000"/>
                </a:solidFill>
              </a:rPr>
              <a:t>снижения затрат</a:t>
            </a:r>
            <a:r>
              <a:rPr lang="ru-RU" sz="2800" dirty="0">
                <a:solidFill>
                  <a:srgbClr val="015F9A"/>
                </a:solidFill>
              </a:rPr>
              <a:t> на проектирование (временных, на изготовление опытных образцов) </a:t>
            </a:r>
            <a:r>
              <a:rPr lang="ru-RU" sz="2800" dirty="0">
                <a:solidFill>
                  <a:srgbClr val="FF0000"/>
                </a:solidFill>
              </a:rPr>
              <a:t>и себестоимости </a:t>
            </a:r>
            <a:r>
              <a:rPr lang="ru-RU" sz="2800" dirty="0">
                <a:solidFill>
                  <a:srgbClr val="015F9A"/>
                </a:solidFill>
              </a:rPr>
              <a:t>изготовления конструкции (в </a:t>
            </a:r>
            <a:r>
              <a:rPr lang="ru-RU" sz="2800" dirty="0" err="1">
                <a:solidFill>
                  <a:srgbClr val="015F9A"/>
                </a:solidFill>
              </a:rPr>
              <a:t>т.ч</a:t>
            </a:r>
            <a:r>
              <a:rPr lang="ru-RU" sz="2800" dirty="0">
                <a:solidFill>
                  <a:srgbClr val="015F9A"/>
                </a:solidFill>
              </a:rPr>
              <a:t>. за счет использования стандартных типоразмеров сортамента, проката и т.д.) и ее </a:t>
            </a:r>
            <a:r>
              <a:rPr lang="ru-RU" sz="2800" dirty="0" smtClean="0">
                <a:solidFill>
                  <a:srgbClr val="015F9A"/>
                </a:solidFill>
              </a:rPr>
              <a:t>эксплуатации:</a:t>
            </a:r>
          </a:p>
          <a:p>
            <a:pPr marL="457200" indent="-457200" algn="just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15F9A"/>
                </a:solidFill>
              </a:rPr>
              <a:t>компенсирует </a:t>
            </a:r>
            <a:r>
              <a:rPr lang="ru-RU" sz="2800" dirty="0">
                <a:solidFill>
                  <a:srgbClr val="015F9A"/>
                </a:solidFill>
              </a:rPr>
              <a:t>снижение уровня проектирования</a:t>
            </a:r>
          </a:p>
          <a:p>
            <a:pPr marL="457200" indent="-457200" algn="just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15F9A"/>
                </a:solidFill>
              </a:rPr>
              <a:t>реальная </a:t>
            </a:r>
            <a:r>
              <a:rPr lang="ru-RU" sz="2800" dirty="0">
                <a:solidFill>
                  <a:srgbClr val="015F9A"/>
                </a:solidFill>
              </a:rPr>
              <a:t>помощь конструкторам в локализации проекта</a:t>
            </a:r>
          </a:p>
          <a:p>
            <a:pPr marL="457200" indent="-457200" algn="just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15F9A"/>
                </a:solidFill>
              </a:rPr>
              <a:t>эскиз </a:t>
            </a:r>
            <a:r>
              <a:rPr lang="ru-RU" sz="2800" dirty="0">
                <a:solidFill>
                  <a:srgbClr val="015F9A"/>
                </a:solidFill>
              </a:rPr>
              <a:t>нетипового проекта</a:t>
            </a:r>
          </a:p>
          <a:p>
            <a:pPr marL="457200" indent="-457200" algn="just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rgbClr val="015F9A"/>
                </a:solidFill>
              </a:rPr>
              <a:t>учет </a:t>
            </a:r>
            <a:r>
              <a:rPr lang="ru-RU" sz="2800" dirty="0">
                <a:solidFill>
                  <a:srgbClr val="015F9A"/>
                </a:solidFill>
              </a:rPr>
              <a:t>нефизических пожеланий и </a:t>
            </a:r>
            <a:r>
              <a:rPr lang="ru-RU" sz="2800" dirty="0" smtClean="0">
                <a:solidFill>
                  <a:srgbClr val="015F9A"/>
                </a:solidFill>
              </a:rPr>
              <a:t>ограничений.</a:t>
            </a:r>
            <a:endParaRPr lang="ru-RU" sz="2800" dirty="0">
              <a:solidFill>
                <a:srgbClr val="015F9A"/>
              </a:solidFill>
            </a:endParaRPr>
          </a:p>
          <a:p>
            <a:pPr algn="just" eaLnBrk="1" hangingPunct="1">
              <a:lnSpc>
                <a:spcPts val="2800"/>
              </a:lnSpc>
              <a:spcBef>
                <a:spcPts val="1200"/>
              </a:spcBef>
            </a:pPr>
            <a:r>
              <a:rPr lang="ru-RU" sz="2800" dirty="0">
                <a:solidFill>
                  <a:srgbClr val="015F9A"/>
                </a:solidFill>
              </a:rPr>
              <a:t>	Целью оптимального проектирования является создание изделий, конструкций и т.п., </a:t>
            </a:r>
            <a:r>
              <a:rPr lang="ru-RU" sz="2800" dirty="0">
                <a:solidFill>
                  <a:srgbClr val="FF0000"/>
                </a:solidFill>
              </a:rPr>
              <a:t>лучшим</a:t>
            </a:r>
            <a:r>
              <a:rPr lang="ru-RU" sz="2800" dirty="0">
                <a:solidFill>
                  <a:srgbClr val="015F9A"/>
                </a:solidFill>
              </a:rPr>
              <a:t> образом выполняющих требуемые функции, минимально используя имеющиеся ресурсы и возможности. Чтобы добиться качественного результата, необходимо оптимизировать на всех этапах проектирования.</a:t>
            </a: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1880"/>
      </p:ext>
    </p:extLst>
  </p:cSld>
  <p:clrMapOvr>
    <a:masterClrMapping/>
  </p:clrMapOvr>
  <p:transition advTm="376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2.9|3.8|2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1.7|1.9|2.5|2.3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0.9|1.8|25.2|1.7|11.6|35.7|8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1.8|11.6|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7|12.4|1.8|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1.7"/>
</p:tagLst>
</file>

<file path=ppt/theme/theme1.xml><?xml version="1.0" encoding="utf-8"?>
<a:theme xmlns:a="http://schemas.openxmlformats.org/drawingml/2006/main" name="Система APM Civil Engineering Грунты">
  <a:themeElements>
    <a:clrScheme name="Система APM Civil Engineering Грунты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истема APM Civil Engineering Грунты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 w="63500" cmpd="sng">
          <a:solidFill>
            <a:srgbClr val="FF0000"/>
          </a:solidFill>
        </a:ln>
      </a:spPr>
      <a:bodyPr wrap="square" rtlCol="0">
        <a:spAutoFit/>
      </a:bodyPr>
      <a:lstStyle>
        <a:defPPr>
          <a:defRPr sz="6600" dirty="0" smtClean="0">
            <a:solidFill>
              <a:srgbClr val="FF0000"/>
            </a:solidFill>
          </a:defRPr>
        </a:defPPr>
      </a:lstStyle>
    </a:txDef>
  </a:objectDefaults>
  <a:extraClrSchemeLst>
    <a:extraClrScheme>
      <a:clrScheme name="Система APM Civil Engineering Грунты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истема APM Civil Engineering Грунты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истема APM Civil Engineering Грунты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истема APM Civil Engineering Грунты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истема APM Civil Engineering Грунты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истема APM Civil Engineering Грунты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истема APM Civil Engineering Грунты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истема APM Civil Engineering Грунты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истема APM Civil Engineering Грунты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истема APM Civil Engineering Грунты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истема APM Civil Engineering Грунты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истема APM Civil Engineering Грунты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Система APM Civil Engineering Грунты</Template>
  <TotalTime>63714</TotalTime>
  <Words>1345</Words>
  <Application>Microsoft Office PowerPoint</Application>
  <PresentationFormat>Широкоэкранный</PresentationFormat>
  <Paragraphs>326</Paragraphs>
  <Slides>41</Slides>
  <Notes>36</Notes>
  <HiddenSlides>0</HiddenSlides>
  <MMClips>22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41</vt:i4>
      </vt:variant>
    </vt:vector>
  </HeadingPairs>
  <TitlesOfParts>
    <vt:vector size="49" baseType="lpstr">
      <vt:lpstr>Arial</vt:lpstr>
      <vt:lpstr>Calibri</vt:lpstr>
      <vt:lpstr>Symbol</vt:lpstr>
      <vt:lpstr>Times New Roman</vt:lpstr>
      <vt:lpstr>Verdana</vt:lpstr>
      <vt:lpstr>Wingdings</vt:lpstr>
      <vt:lpstr>Система APM Civil Engineering Грунты</vt:lpstr>
      <vt:lpstr>Оформление по умолчанию</vt:lpstr>
      <vt:lpstr>Презентация PowerPoint</vt:lpstr>
      <vt:lpstr>Презентация PowerPoint</vt:lpstr>
      <vt:lpstr> СИСТЕМА ОПТИМАЛЬНОГО                        ПРОЕКТИРОВАНИЯ  APM – настоящее будущее!</vt:lpstr>
      <vt:lpstr>Презентация PowerPoint</vt:lpstr>
      <vt:lpstr>Презентация PowerPoint</vt:lpstr>
      <vt:lpstr>Презентация PowerPoint</vt:lpstr>
      <vt:lpstr>оптимизация «прочности»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APM Ltd.</Company>
  <LinksUpToDate>false</LinksUpToDate>
  <SharedDoc>false</SharedDoc>
  <HyperlinkBase>www.apm.ru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APM Ltd. CAE Software. Case Studies and Industrial Applications.</dc:title>
  <dc:creator>Sviatoslav Sokolov</dc:creator>
  <cp:lastModifiedBy>apm-study-v</cp:lastModifiedBy>
  <cp:revision>1218</cp:revision>
  <dcterms:created xsi:type="dcterms:W3CDTF">2008-04-02T06:24:37Z</dcterms:created>
  <dcterms:modified xsi:type="dcterms:W3CDTF">2024-04-27T13:02:02Z</dcterms:modified>
</cp:coreProperties>
</file>